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90" r:id="rId2"/>
    <p:sldId id="317" r:id="rId3"/>
    <p:sldId id="329" r:id="rId4"/>
    <p:sldId id="268" r:id="rId5"/>
    <p:sldId id="360" r:id="rId6"/>
    <p:sldId id="361" r:id="rId7"/>
    <p:sldId id="279" r:id="rId8"/>
    <p:sldId id="331" r:id="rId9"/>
    <p:sldId id="332" r:id="rId10"/>
    <p:sldId id="318" r:id="rId11"/>
    <p:sldId id="328" r:id="rId12"/>
    <p:sldId id="287" r:id="rId13"/>
    <p:sldId id="296" r:id="rId14"/>
    <p:sldId id="288" r:id="rId15"/>
    <p:sldId id="327" r:id="rId16"/>
    <p:sldId id="333" r:id="rId17"/>
    <p:sldId id="335" r:id="rId18"/>
    <p:sldId id="320" r:id="rId19"/>
    <p:sldId id="310" r:id="rId20"/>
    <p:sldId id="311" r:id="rId21"/>
    <p:sldId id="312" r:id="rId22"/>
    <p:sldId id="35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7EB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85982" autoAdjust="0"/>
  </p:normalViewPr>
  <p:slideViewPr>
    <p:cSldViewPr snapToGrid="0">
      <p:cViewPr>
        <p:scale>
          <a:sx n="75" d="100"/>
          <a:sy n="75" d="100"/>
        </p:scale>
        <p:origin x="998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46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EFE75-3FA0-4D60-8FF6-157F8D9A053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DC71D-078E-4902-9BF3-DD56352FA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13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연구연수생 김예진입니다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연수기간동안 예지형 시각지능에 관한 내용을 공부하였고 발표할 내용은 인과관계에 대한 이미지 </a:t>
            </a:r>
            <a:r>
              <a:rPr lang="ko-KR" altLang="en-US" dirty="0" err="1"/>
              <a:t>캡셔닝입니다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7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[Image Captioning</a:t>
            </a:r>
            <a:r>
              <a:rPr lang="ko-KR" altLang="en-US" sz="1200" dirty="0"/>
              <a:t>은 이미지를 사용하여 </a:t>
            </a:r>
            <a:r>
              <a:rPr lang="en-US" altLang="ko-KR" sz="1200" dirty="0"/>
              <a:t>caption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dirty="0"/>
              <a:t>생성합니다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입력으로 이미지 </a:t>
            </a:r>
            <a:r>
              <a:rPr lang="en-US" altLang="ko-KR" sz="1200" dirty="0"/>
              <a:t>1</a:t>
            </a:r>
            <a:r>
              <a:rPr lang="ko-KR" altLang="en-US" sz="1200" dirty="0"/>
              <a:t>장이 들어가고 이미지 안의 정보와 관련된 </a:t>
            </a:r>
            <a:r>
              <a:rPr lang="en-US" altLang="ko-KR" sz="1200" dirty="0"/>
              <a:t>caption</a:t>
            </a:r>
            <a:r>
              <a:rPr lang="ko-KR" altLang="en-US" sz="1200" dirty="0"/>
              <a:t>을 생성해냅니다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</a:t>
            </a:r>
            <a:r>
              <a:rPr lang="ko-KR" altLang="en-US" sz="1200" dirty="0"/>
              <a:t>이미지가 인코더에 들어가서 특징 벡터로 변환되고 그 값이 </a:t>
            </a:r>
            <a:r>
              <a:rPr lang="en-US" altLang="ko-KR" sz="1200" dirty="0"/>
              <a:t>attention</a:t>
            </a:r>
            <a:r>
              <a:rPr lang="ko-KR" altLang="en-US" sz="1200" dirty="0"/>
              <a:t> </a:t>
            </a:r>
            <a:r>
              <a:rPr lang="en-US" altLang="ko-KR" sz="1200" dirty="0"/>
              <a:t>model</a:t>
            </a:r>
            <a:r>
              <a:rPr lang="ko-KR" altLang="en-US" sz="1200" dirty="0"/>
              <a:t>에 사용되어 </a:t>
            </a:r>
            <a:r>
              <a:rPr lang="en-US" altLang="ko-KR" sz="1200" dirty="0"/>
              <a:t>decoder</a:t>
            </a:r>
            <a:r>
              <a:rPr lang="ko-KR" altLang="en-US" sz="1200" dirty="0"/>
              <a:t> 에 적용되어 </a:t>
            </a:r>
            <a:r>
              <a:rPr lang="en-US" altLang="ko-KR" sz="1200" dirty="0"/>
              <a:t>caption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dirty="0"/>
              <a:t>만들어냅니다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309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셋으로는 </a:t>
            </a:r>
            <a:r>
              <a:rPr lang="en-US" altLang="ko-KR" dirty="0" err="1"/>
              <a:t>ms</a:t>
            </a:r>
            <a:r>
              <a:rPr lang="en-US" altLang="ko-KR" dirty="0"/>
              <a:t> coco caption 2014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이미지를 설명하는 정보가 들어가 있는 파일로</a:t>
            </a:r>
            <a:endParaRPr lang="en-US" altLang="ko-KR" dirty="0"/>
          </a:p>
          <a:p>
            <a:r>
              <a:rPr lang="en-US" altLang="ko-KR" dirty="0"/>
              <a:t>Info, </a:t>
            </a:r>
            <a:r>
              <a:rPr lang="en-US" altLang="ko-KR" dirty="0" err="1"/>
              <a:t>imges</a:t>
            </a:r>
            <a:r>
              <a:rPr lang="en-US" altLang="ko-KR" dirty="0"/>
              <a:t> </a:t>
            </a:r>
            <a:r>
              <a:rPr lang="en-US" altLang="ko-KR" dirty="0" err="1"/>
              <a:t>liceses</a:t>
            </a:r>
            <a:r>
              <a:rPr lang="en-US" altLang="ko-KR" dirty="0"/>
              <a:t> </a:t>
            </a:r>
            <a:r>
              <a:rPr lang="en-US" altLang="ko-KR" dirty="0" err="1"/>
              <a:t>annotaiton</a:t>
            </a:r>
            <a:r>
              <a:rPr lang="ko-KR" altLang="en-US" dirty="0"/>
              <a:t>으로 구분되고 </a:t>
            </a:r>
            <a:endParaRPr lang="en-US" altLang="ko-KR" dirty="0"/>
          </a:p>
          <a:p>
            <a:r>
              <a:rPr lang="en-US" altLang="ko-KR" dirty="0"/>
              <a:t>Annotation</a:t>
            </a:r>
            <a:r>
              <a:rPr lang="ko-KR" altLang="en-US" dirty="0"/>
              <a:t>에는 이미지를 설명하는 </a:t>
            </a:r>
            <a:r>
              <a:rPr lang="en-US" altLang="ko-KR" dirty="0"/>
              <a:t>caption</a:t>
            </a:r>
            <a:r>
              <a:rPr lang="ko-KR" altLang="en-US" dirty="0"/>
              <a:t>이 들어가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391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Image caption generation 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을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 attention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mechanism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을 사용하기 위한 </a:t>
            </a:r>
            <a:r>
              <a:rPr lang="en-US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modelfh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 encoder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decoder 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구조를 가집니다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. </a:t>
            </a:r>
          </a:p>
          <a:p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결과로 </a:t>
            </a:r>
            <a:r>
              <a:rPr lang="ko-KR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output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 : caption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인데 길이가 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c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인 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caption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을 다음과 같이 표현할 수 있습니다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.</a:t>
            </a:r>
          </a:p>
          <a:p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인코더는 이미지의 특징을 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resnet101 </a:t>
            </a:r>
            <a:r>
              <a:rPr lang="en-US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avgpool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 layer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에서 추출합니다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. 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추출된 특징은 이미지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사이즈 </a:t>
            </a:r>
            <a:r>
              <a:rPr lang="ko-KR" altLang="en-US" sz="1200" dirty="0" err="1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개수만큼이고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 각 특징은 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d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차원의 표현을 지닙니다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.</a:t>
            </a:r>
          </a:p>
          <a:p>
            <a:endParaRPr lang="en-US" altLang="ko-KR" sz="1200" dirty="0">
              <a:solidFill>
                <a:srgbClr val="333333"/>
              </a:solidFill>
              <a:latin typeface="맑은 고딕" panose="020B0503020000020004" pitchFamily="50" charset="-127"/>
              <a:ea typeface="+mn-ea"/>
            </a:endParaRPr>
          </a:p>
          <a:p>
            <a:r>
              <a:rPr lang="ko-KR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feature</a:t>
            </a:r>
            <a:r>
              <a:rPr lang="ko-KR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vector</a:t>
            </a:r>
            <a:r>
              <a:rPr lang="ko-KR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 </a:t>
            </a:r>
            <a:r>
              <a:rPr lang="en-US" altLang="ko-KR" sz="12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a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</a:rPr>
              <a:t> (</a:t>
            </a:r>
            <a:r>
              <a:rPr lang="en-US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batch_size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encoded_image_size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encoded_image_size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</a:rPr>
              <a:t>, 2048)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08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디코더에</a:t>
            </a:r>
            <a:r>
              <a:rPr lang="ko-KR" altLang="en-US" dirty="0"/>
              <a:t> 앞서 이미지에 </a:t>
            </a:r>
            <a:r>
              <a:rPr lang="en-US" altLang="ko-KR" dirty="0"/>
              <a:t>soft attention</a:t>
            </a:r>
            <a:r>
              <a:rPr lang="ko-KR" altLang="en-US" dirty="0"/>
              <a:t>을 가하게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Soft attention</a:t>
            </a:r>
            <a:r>
              <a:rPr lang="ko-KR" altLang="en-US" dirty="0"/>
              <a:t>은</a:t>
            </a:r>
            <a:r>
              <a:rPr lang="en-US" altLang="ko-KR" dirty="0"/>
              <a:t> feature vector</a:t>
            </a:r>
            <a:r>
              <a:rPr lang="ko-KR" altLang="en-US" dirty="0"/>
              <a:t>중 하나만 집중하는 것이 아닌 전체를 얼마만큼 집중할 것인지 고려하는 방식입니다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Softattention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계산하는 방식은 </a:t>
            </a:r>
            <a:r>
              <a:rPr lang="en-US" altLang="ko-KR" dirty="0"/>
              <a:t>encoder output</a:t>
            </a:r>
            <a:r>
              <a:rPr lang="ko-KR" altLang="en-US" dirty="0"/>
              <a:t>과</a:t>
            </a:r>
            <a:r>
              <a:rPr lang="en-US" altLang="ko-KR" dirty="0"/>
              <a:t> decode</a:t>
            </a:r>
            <a:r>
              <a:rPr lang="ko-KR" altLang="en-US" dirty="0"/>
              <a:t>의 </a:t>
            </a:r>
            <a:r>
              <a:rPr lang="en-US" altLang="ko-KR" dirty="0"/>
              <a:t>hidden state </a:t>
            </a:r>
            <a:r>
              <a:rPr lang="ko-KR" altLang="en-US" dirty="0"/>
              <a:t>값으로 이미지에서 집중할 부분의 가중치를 얻어</a:t>
            </a:r>
            <a:endParaRPr lang="en-US" altLang="ko-KR" dirty="0"/>
          </a:p>
          <a:p>
            <a:r>
              <a:rPr lang="ko-KR" altLang="en-US" dirty="0"/>
              <a:t>이미지와 곱해 가중된 이미지 값을 </a:t>
            </a:r>
            <a:r>
              <a:rPr lang="ko-KR" altLang="en-US" dirty="0" err="1"/>
              <a:t>얻게합니다</a:t>
            </a:r>
            <a:r>
              <a:rPr lang="en-US" altLang="ko-KR" dirty="0"/>
              <a:t>.,</a:t>
            </a:r>
          </a:p>
          <a:p>
            <a:r>
              <a:rPr lang="en-US" altLang="ko-KR" sz="1200" dirty="0"/>
              <a:t>language model </a:t>
            </a:r>
            <a:r>
              <a:rPr lang="ko-KR" altLang="en-US" sz="1200" dirty="0"/>
              <a:t>에 초점을 둘 것인지 </a:t>
            </a:r>
            <a:r>
              <a:rPr lang="en-US" altLang="ko-KR" sz="1200" dirty="0"/>
              <a:t>, image</a:t>
            </a:r>
            <a:r>
              <a:rPr lang="ko-KR" altLang="en-US" sz="1200" dirty="0"/>
              <a:t>에 초점을 둘 것인지 고려해주는 값을 곱해 최종 </a:t>
            </a:r>
            <a:r>
              <a:rPr lang="en-US" altLang="ko-KR" sz="1200" dirty="0"/>
              <a:t>encoded image </a:t>
            </a:r>
            <a:r>
              <a:rPr lang="ko-KR" altLang="en-US" sz="1200" dirty="0"/>
              <a:t>값을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얻게됩니다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13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디코더에서는</a:t>
            </a:r>
            <a:r>
              <a:rPr lang="ko-KR" altLang="en-US" dirty="0"/>
              <a:t> 단어와 이미지를 사용하여 다음</a:t>
            </a:r>
            <a:r>
              <a:rPr lang="en-US" altLang="ko-KR" dirty="0"/>
              <a:t> </a:t>
            </a:r>
            <a:r>
              <a:rPr lang="ko-KR" altLang="en-US" dirty="0"/>
              <a:t>단어를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</a:t>
            </a:r>
            <a:r>
              <a:rPr lang="en-US" altLang="ko-KR" dirty="0" err="1"/>
              <a:t>lstm</a:t>
            </a:r>
            <a:r>
              <a:rPr lang="ko-KR" altLang="en-US" dirty="0"/>
              <a:t>의 구조와 동일하게 </a:t>
            </a:r>
            <a:r>
              <a:rPr lang="en-US" altLang="ko-KR" dirty="0" err="1"/>
              <a:t>inputm</a:t>
            </a:r>
            <a:r>
              <a:rPr lang="en-US" altLang="ko-KR" dirty="0"/>
              <a:t> forget, output </a:t>
            </a:r>
            <a:r>
              <a:rPr lang="ko-KR" altLang="en-US" dirty="0"/>
              <a:t>게이트를 사용하나 </a:t>
            </a:r>
            <a:endParaRPr lang="en-US" altLang="ko-KR" dirty="0"/>
          </a:p>
          <a:p>
            <a:r>
              <a:rPr lang="ko-KR" altLang="en-US" dirty="0"/>
              <a:t>입력으로 들어가는 값이 이전에 사용된 단어 </a:t>
            </a:r>
            <a:r>
              <a:rPr lang="ko-KR" altLang="en-US" dirty="0" err="1"/>
              <a:t>임베딩</a:t>
            </a:r>
            <a:r>
              <a:rPr lang="ko-KR" altLang="en-US" dirty="0"/>
              <a:t> 벡터와 </a:t>
            </a:r>
            <a:r>
              <a:rPr lang="en-US" altLang="ko-KR" dirty="0" err="1"/>
              <a:t>softattention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통해 계산된 </a:t>
            </a:r>
            <a:r>
              <a:rPr lang="en-US" altLang="ko-KR" dirty="0"/>
              <a:t>context </a:t>
            </a:r>
            <a:r>
              <a:rPr lang="en-US" altLang="ko-KR" dirty="0" err="1"/>
              <a:t>vecto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들어가는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게이트</a:t>
            </a:r>
            <a:endParaRPr lang="en-US" altLang="ko-KR" dirty="0"/>
          </a:p>
          <a:p>
            <a:r>
              <a:rPr lang="ko-KR" altLang="en-US" dirty="0"/>
              <a:t>이전의 기억 셀에서 </a:t>
            </a:r>
            <a:r>
              <a:rPr lang="ko-KR" altLang="en-US" dirty="0" err="1"/>
              <a:t>필요없는</a:t>
            </a:r>
            <a:r>
              <a:rPr lang="ko-KR" altLang="en-US" dirty="0"/>
              <a:t> 부분 제거 </a:t>
            </a:r>
            <a:r>
              <a:rPr lang="en-US" altLang="ko-KR" dirty="0"/>
              <a:t>+ </a:t>
            </a:r>
            <a:r>
              <a:rPr lang="ko-KR" altLang="en-US" dirty="0"/>
              <a:t>새로운 내용 추가 </a:t>
            </a:r>
            <a:r>
              <a:rPr lang="en-US" altLang="ko-KR" dirty="0"/>
              <a:t>= </a:t>
            </a:r>
            <a:r>
              <a:rPr lang="ko-KR" altLang="en-US" dirty="0"/>
              <a:t>갱신 기억 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079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연속된 </a:t>
            </a:r>
            <a:r>
              <a:rPr lang="ko-KR" altLang="en-US" dirty="0" err="1"/>
              <a:t>디코더를</a:t>
            </a:r>
            <a:r>
              <a:rPr lang="ko-KR" altLang="en-US" dirty="0"/>
              <a:t> 그림으로 표현하면 다음과 같습니다</a:t>
            </a:r>
            <a:r>
              <a:rPr lang="en-US" altLang="ko-KR" dirty="0"/>
              <a:t>. </a:t>
            </a:r>
            <a:r>
              <a:rPr lang="ko-KR" altLang="en-US" dirty="0"/>
              <a:t>가중된 이미지와 이전에 생성된 단어가 들어가 다음 단어를 만들어냅니다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 t </a:t>
            </a:r>
            <a:r>
              <a:rPr lang="ko-KR" altLang="en-US" dirty="0"/>
              <a:t>시점마다 이미지에서 </a:t>
            </a:r>
            <a:r>
              <a:rPr lang="ko-KR" altLang="en-US" dirty="0" err="1"/>
              <a:t>집중해야할</a:t>
            </a:r>
            <a:r>
              <a:rPr lang="ko-KR" altLang="en-US" dirty="0"/>
              <a:t> 부분 </a:t>
            </a:r>
            <a:r>
              <a:rPr lang="en-US" altLang="ko-KR" dirty="0"/>
              <a:t>+ </a:t>
            </a:r>
            <a:r>
              <a:rPr lang="ko-KR" altLang="en-US" dirty="0"/>
              <a:t>이전에 만들어진 단어의 </a:t>
            </a:r>
            <a:r>
              <a:rPr lang="en-US" altLang="ko-KR" dirty="0"/>
              <a:t>word</a:t>
            </a:r>
            <a:r>
              <a:rPr lang="ko-KR" altLang="en-US" dirty="0"/>
              <a:t> </a:t>
            </a:r>
            <a:r>
              <a:rPr lang="en-US" altLang="ko-KR" dirty="0" err="1"/>
              <a:t>wmbedding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 를 </a:t>
            </a:r>
            <a:r>
              <a:rPr lang="ko-KR" altLang="en-US" dirty="0" err="1"/>
              <a:t>입력으로하여</a:t>
            </a:r>
            <a:r>
              <a:rPr lang="ko-KR" altLang="en-US" dirty="0"/>
              <a:t> 각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셀에 입력으로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38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// t </a:t>
            </a:r>
            <a:r>
              <a:rPr lang="ko-KR" altLang="en-US" dirty="0"/>
              <a:t>시점마다 이미지에서 </a:t>
            </a:r>
            <a:r>
              <a:rPr lang="ko-KR" altLang="en-US" dirty="0" err="1"/>
              <a:t>집중해야할</a:t>
            </a:r>
            <a:r>
              <a:rPr lang="ko-KR" altLang="en-US" dirty="0"/>
              <a:t> 부분 </a:t>
            </a:r>
            <a:r>
              <a:rPr lang="en-US" altLang="ko-KR" dirty="0"/>
              <a:t>+ word</a:t>
            </a:r>
            <a:r>
              <a:rPr lang="ko-KR" altLang="en-US" dirty="0"/>
              <a:t> </a:t>
            </a:r>
            <a:r>
              <a:rPr lang="en-US" altLang="ko-KR" dirty="0" err="1"/>
              <a:t>wmbeddignf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 를 </a:t>
            </a:r>
            <a:r>
              <a:rPr lang="ko-KR" altLang="en-US" dirty="0" err="1"/>
              <a:t>입력으로하여</a:t>
            </a:r>
            <a:r>
              <a:rPr lang="ko-KR" altLang="en-US" dirty="0"/>
              <a:t> 각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셀에 입력으로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366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// t </a:t>
            </a:r>
            <a:r>
              <a:rPr lang="ko-KR" altLang="en-US" dirty="0"/>
              <a:t>시점마다 이미지에서 </a:t>
            </a:r>
            <a:r>
              <a:rPr lang="ko-KR" altLang="en-US" dirty="0" err="1"/>
              <a:t>집중해야할</a:t>
            </a:r>
            <a:r>
              <a:rPr lang="ko-KR" altLang="en-US" dirty="0"/>
              <a:t> 부분 </a:t>
            </a:r>
            <a:r>
              <a:rPr lang="en-US" altLang="ko-KR" dirty="0"/>
              <a:t>+ word</a:t>
            </a:r>
            <a:r>
              <a:rPr lang="ko-KR" altLang="en-US" dirty="0"/>
              <a:t> </a:t>
            </a:r>
            <a:r>
              <a:rPr lang="en-US" altLang="ko-KR" dirty="0" err="1"/>
              <a:t>wmbeddignf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 를 </a:t>
            </a:r>
            <a:r>
              <a:rPr lang="ko-KR" altLang="en-US" dirty="0" err="1"/>
              <a:t>입력으로하여</a:t>
            </a:r>
            <a:r>
              <a:rPr lang="ko-KR" altLang="en-US" dirty="0"/>
              <a:t> 각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셀에 입력으로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24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두 논문을 참고하여 순차적 이미지 쌍의 </a:t>
            </a:r>
            <a:r>
              <a:rPr lang="en-US" altLang="ko-KR" dirty="0"/>
              <a:t>2</a:t>
            </a:r>
            <a:r>
              <a:rPr lang="ko-KR" altLang="en-US" dirty="0" err="1"/>
              <a:t>번쨰</a:t>
            </a:r>
            <a:r>
              <a:rPr lang="ko-KR" altLang="en-US" dirty="0"/>
              <a:t> 이미지와 해당 이미지의 이벤트를 연결한 주었을 때 문장을 생성하는 모</a:t>
            </a:r>
            <a:endParaRPr lang="en-US" altLang="ko-KR" dirty="0"/>
          </a:p>
          <a:p>
            <a:r>
              <a:rPr lang="ko-KR" altLang="en-US" dirty="0"/>
              <a:t>입력으로 </a:t>
            </a:r>
            <a:r>
              <a:rPr lang="en-US" altLang="ko-KR" dirty="0"/>
              <a:t>2</a:t>
            </a:r>
            <a:r>
              <a:rPr lang="ko-KR" altLang="en-US" dirty="0"/>
              <a:t>번째 이미지 </a:t>
            </a:r>
            <a:r>
              <a:rPr lang="ko-KR" altLang="en-US" dirty="0" err="1"/>
              <a:t>출려긍로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182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50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순차적 이미지 상에서 인과 관계를 </a:t>
            </a:r>
            <a:r>
              <a:rPr lang="ko-KR" altLang="en-US" dirty="0" err="1"/>
              <a:t>알기위해</a:t>
            </a:r>
            <a:r>
              <a:rPr lang="ko-KR" altLang="en-US" dirty="0"/>
              <a:t> </a:t>
            </a:r>
            <a:r>
              <a:rPr lang="ko-KR" altLang="en-US" dirty="0" err="1"/>
              <a:t>첫번</a:t>
            </a:r>
            <a:r>
              <a:rPr lang="ko-KR" altLang="en-US" dirty="0"/>
              <a:t> 째에 있는 </a:t>
            </a:r>
            <a:r>
              <a:rPr lang="en-US" altLang="ko-KR" dirty="0"/>
              <a:t>learning contextual causality from consecutive images </a:t>
            </a:r>
            <a:r>
              <a:rPr lang="ko-KR" altLang="en-US" dirty="0"/>
              <a:t>를 분석하였고</a:t>
            </a:r>
            <a:endParaRPr lang="en-US" altLang="ko-KR" dirty="0"/>
          </a:p>
          <a:p>
            <a:r>
              <a:rPr lang="ko-KR" altLang="en-US" dirty="0"/>
              <a:t>이미지 </a:t>
            </a:r>
            <a:r>
              <a:rPr lang="ko-KR" altLang="en-US" dirty="0" err="1"/>
              <a:t>캡셔닝을</a:t>
            </a:r>
            <a:r>
              <a:rPr lang="ko-KR" altLang="en-US" dirty="0"/>
              <a:t> 위해 두번째로 나와있는 </a:t>
            </a:r>
            <a:r>
              <a:rPr lang="en-US" altLang="ko-KR" dirty="0"/>
              <a:t>show and tell</a:t>
            </a:r>
            <a:r>
              <a:rPr lang="ko-KR" altLang="en-US" dirty="0"/>
              <a:t>을 분석 및 실험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두 내용을 결합하여 인과 관계를 위한 이미지 </a:t>
            </a:r>
            <a:r>
              <a:rPr lang="ko-KR" altLang="en-US" dirty="0" err="1"/>
              <a:t>캡셔닝</a:t>
            </a:r>
            <a:r>
              <a:rPr lang="ko-KR" altLang="en-US" dirty="0"/>
              <a:t> 모델을 실험하였습니다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앞선 두 논문의 내용을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00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860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163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82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Learning contextual causality from time consecutive images</a:t>
            </a:r>
            <a:r>
              <a:rPr lang="ko-KR" altLang="en-US" dirty="0"/>
              <a:t>는 순차적 이미지 쌍 문장의 인과 관계성을 순위로 나타내는 네트워크를 소개합니다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네트워크의 입력으로 첫번째 이미지의 이벤트</a:t>
            </a:r>
            <a:r>
              <a:rPr lang="en-US" altLang="ko-KR" dirty="0"/>
              <a:t>, </a:t>
            </a:r>
            <a:r>
              <a:rPr lang="ko-KR" altLang="en-US" dirty="0" err="1"/>
              <a:t>두번쨰</a:t>
            </a:r>
            <a:r>
              <a:rPr lang="ko-KR" altLang="en-US" dirty="0"/>
              <a:t> 이미지의 이벤트</a:t>
            </a:r>
            <a:r>
              <a:rPr lang="en-US" altLang="ko-KR" dirty="0"/>
              <a:t>, </a:t>
            </a:r>
            <a:r>
              <a:rPr lang="ko-KR" altLang="en-US" dirty="0"/>
              <a:t>그리고 첫번쨰 이미지와 두번째 이미지의 개체가 들어갑니다</a:t>
            </a:r>
            <a:r>
              <a:rPr lang="en-US" altLang="ko-KR" dirty="0"/>
              <a:t>. 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</a:t>
            </a:r>
            <a:r>
              <a:rPr lang="en-US" altLang="ko-KR" dirty="0"/>
              <a:t> </a:t>
            </a:r>
            <a:r>
              <a:rPr lang="ko-KR" altLang="en-US" dirty="0"/>
              <a:t>개체의 의미는 이미지에서 감지된 개체 </a:t>
            </a:r>
            <a:r>
              <a:rPr lang="en-US" altLang="ko-KR" dirty="0"/>
              <a:t>dog, leaf, foot</a:t>
            </a:r>
            <a:r>
              <a:rPr lang="ko-KR" altLang="en-US" dirty="0"/>
              <a:t>가 되거나 이미지 전체 특징을 </a:t>
            </a:r>
            <a:r>
              <a:rPr lang="en-US" altLang="ko-KR" dirty="0" err="1"/>
              <a:t>resnet</a:t>
            </a:r>
            <a:r>
              <a:rPr lang="ko-KR" altLang="en-US" dirty="0"/>
              <a:t>으로 얻은 값이 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이 </a:t>
            </a:r>
            <a:r>
              <a:rPr lang="en-US" altLang="ko-KR" dirty="0"/>
              <a:t>4</a:t>
            </a:r>
            <a:r>
              <a:rPr lang="ko-KR" altLang="en-US" dirty="0"/>
              <a:t>가지가 </a:t>
            </a:r>
            <a:r>
              <a:rPr lang="en-US" altLang="ko-KR" dirty="0"/>
              <a:t>cross </a:t>
            </a:r>
            <a:r>
              <a:rPr lang="en-US" altLang="ko-KR" dirty="0" err="1"/>
              <a:t>attentio</a:t>
            </a:r>
            <a:r>
              <a:rPr lang="ko-KR" altLang="en-US" dirty="0"/>
              <a:t>을 통해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출력으로 두 이벤트의 인과 관계성 정도를 나타내는 값이 </a:t>
            </a:r>
            <a:r>
              <a:rPr lang="ko-KR" altLang="en-US" dirty="0" err="1"/>
              <a:t>나오게됩니다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값으로 순위를 매김으로써 첫 </a:t>
            </a:r>
            <a:r>
              <a:rPr lang="ko-KR" altLang="en-US" dirty="0" err="1"/>
              <a:t>번쨰</a:t>
            </a:r>
            <a:r>
              <a:rPr lang="ko-KR" altLang="en-US" dirty="0"/>
              <a:t> 이미지 이벤트와 두번째 이미지 이벤트의 인과 관계성을 잘 찾았는지 확인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513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세트로는 이미지와 이미지 이벤트가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이미지는 </a:t>
            </a:r>
            <a:r>
              <a:rPr lang="en-US" altLang="ko-KR" dirty="0"/>
              <a:t>1000</a:t>
            </a:r>
            <a:r>
              <a:rPr lang="ko-KR" altLang="en-US" dirty="0"/>
              <a:t>개 비디오에서 </a:t>
            </a:r>
            <a:r>
              <a:rPr lang="en-US" altLang="ko-KR" dirty="0"/>
              <a:t>5</a:t>
            </a:r>
            <a:r>
              <a:rPr lang="ko-KR" altLang="en-US" dirty="0"/>
              <a:t>개씩 수집되어 </a:t>
            </a:r>
            <a:r>
              <a:rPr lang="en-US" altLang="ko-KR" dirty="0"/>
              <a:t>5000</a:t>
            </a:r>
            <a:r>
              <a:rPr lang="ko-KR" altLang="en-US" dirty="0"/>
              <a:t>개가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여기서 입력 이미지 첫번째와 두번째는 한 비디오에서 추출된 </a:t>
            </a:r>
            <a:r>
              <a:rPr lang="en-US" altLang="ko-KR" dirty="0"/>
              <a:t>5</a:t>
            </a:r>
            <a:r>
              <a:rPr lang="ko-KR" altLang="en-US" dirty="0"/>
              <a:t>개 이미지 중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인접한 </a:t>
            </a:r>
            <a:r>
              <a:rPr lang="ko-KR" altLang="en-US" dirty="0" err="1"/>
              <a:t>두이미지로</a:t>
            </a:r>
            <a:r>
              <a:rPr lang="ko-KR" altLang="en-US" dirty="0"/>
              <a:t> 정의합니다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7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이벤트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데이터에는 이미지 정보를 </a:t>
            </a:r>
            <a:r>
              <a:rPr lang="ko-KR" altLang="en-US" dirty="0" err="1"/>
              <a:t>저장한것으로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이미지 번호와 이미지에 포함된 </a:t>
            </a:r>
            <a:r>
              <a:rPr lang="en-US" altLang="ko-KR" dirty="0"/>
              <a:t>entity confidence score, </a:t>
            </a:r>
          </a:p>
          <a:p>
            <a:r>
              <a:rPr lang="ko-KR" altLang="en-US" dirty="0"/>
              <a:t>그리고 이미지의 이벤트가 </a:t>
            </a:r>
            <a:r>
              <a:rPr lang="en-US" altLang="ko-KR" dirty="0"/>
              <a:t>dictionary </a:t>
            </a:r>
            <a:r>
              <a:rPr lang="ko-KR" altLang="en-US" dirty="0"/>
              <a:t>형태로 </a:t>
            </a:r>
            <a:r>
              <a:rPr lang="ko-KR" altLang="en-US" dirty="0" err="1"/>
              <a:t>들어가있습니다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이벤트는 이미지를 설명한 주석과 </a:t>
            </a:r>
            <a:endParaRPr lang="en-US" altLang="ko-KR" dirty="0"/>
          </a:p>
          <a:p>
            <a:r>
              <a:rPr lang="ko-KR" altLang="en-US" dirty="0"/>
              <a:t>그 이미지와 쌍인 이미지를 보고 적은 주석이 한 쌍으로 들어가고 </a:t>
            </a:r>
            <a:endParaRPr lang="en-US" altLang="ko-KR" dirty="0"/>
          </a:p>
          <a:p>
            <a:r>
              <a:rPr lang="ko-KR" altLang="en-US" dirty="0"/>
              <a:t>그 다음에 그 이벤트 쌍이 인과관계성이 있는지 여부가 함께 들어가 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0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데이터 세트를 정리하면 데이터 세트로 </a:t>
            </a:r>
            <a:endParaRPr lang="en-US" altLang="ko-KR" dirty="0"/>
          </a:p>
          <a:p>
            <a:r>
              <a:rPr lang="ko-KR" altLang="en-US" dirty="0"/>
              <a:t>이미지를 얻기 위한 </a:t>
            </a:r>
            <a:r>
              <a:rPr lang="en-US" altLang="ko-KR" dirty="0"/>
              <a:t>1000 </a:t>
            </a:r>
            <a:r>
              <a:rPr lang="ko-KR" altLang="en-US" dirty="0"/>
              <a:t>비디오가 있고 </a:t>
            </a:r>
            <a:endParaRPr lang="en-US" altLang="ko-KR" dirty="0"/>
          </a:p>
          <a:p>
            <a:r>
              <a:rPr lang="ko-KR" altLang="en-US" dirty="0"/>
              <a:t>비디오에서 나온 </a:t>
            </a:r>
            <a:r>
              <a:rPr lang="en-US" altLang="ko-KR" dirty="0"/>
              <a:t>5000</a:t>
            </a:r>
            <a:r>
              <a:rPr lang="ko-KR" altLang="en-US" dirty="0"/>
              <a:t>개 이미지가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2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cross attention module</a:t>
            </a:r>
            <a:r>
              <a:rPr lang="ko-KR" altLang="en-US" dirty="0"/>
              <a:t>로 이미지 </a:t>
            </a:r>
            <a:r>
              <a:rPr lang="en-US" altLang="ko-KR" dirty="0"/>
              <a:t>entities</a:t>
            </a:r>
            <a:r>
              <a:rPr lang="ko-KR" altLang="en-US" dirty="0"/>
              <a:t>응 사용하여 </a:t>
            </a:r>
            <a:r>
              <a:rPr lang="en-US" altLang="ko-KR" dirty="0"/>
              <a:t>event</a:t>
            </a:r>
            <a:r>
              <a:rPr lang="ko-KR" altLang="en-US" dirty="0"/>
              <a:t>에서 중요한 정보 토큰을 집중하여 </a:t>
            </a:r>
            <a:endParaRPr lang="en-US" altLang="ko-KR" dirty="0"/>
          </a:p>
          <a:p>
            <a:r>
              <a:rPr lang="ko-KR" altLang="en-US" dirty="0"/>
              <a:t>노이즈 영향을 최소화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Cross attention module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두가지</a:t>
            </a:r>
            <a:r>
              <a:rPr lang="en-US" altLang="ko-KR" dirty="0"/>
              <a:t> </a:t>
            </a:r>
            <a:r>
              <a:rPr lang="ko-KR" altLang="en-US" dirty="0"/>
              <a:t>단계로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 단계를 통해 이미지에 </a:t>
            </a:r>
            <a:r>
              <a:rPr lang="ko-KR" altLang="en-US" dirty="0" err="1"/>
              <a:t>나타는</a:t>
            </a:r>
            <a:r>
              <a:rPr lang="ko-KR" altLang="en-US" dirty="0"/>
              <a:t>  </a:t>
            </a:r>
            <a:r>
              <a:rPr lang="en-US" altLang="ko-KR" dirty="0"/>
              <a:t>entities</a:t>
            </a:r>
            <a:r>
              <a:rPr lang="ko-KR" altLang="en-US" dirty="0"/>
              <a:t>가 가중된 </a:t>
            </a:r>
            <a:r>
              <a:rPr lang="en-US" altLang="ko-KR" dirty="0"/>
              <a:t>context representation</a:t>
            </a:r>
            <a:r>
              <a:rPr lang="ko-KR" altLang="en-US" dirty="0"/>
              <a:t>이 나오고</a:t>
            </a:r>
            <a:endParaRPr lang="en-US" altLang="ko-KR" dirty="0"/>
          </a:p>
          <a:p>
            <a:r>
              <a:rPr lang="ko-KR" altLang="en-US" dirty="0"/>
              <a:t>이 값을 사용하여 가중된 </a:t>
            </a:r>
            <a:r>
              <a:rPr lang="en-US" altLang="ko-KR" dirty="0"/>
              <a:t>event</a:t>
            </a:r>
            <a:r>
              <a:rPr lang="ko-KR" altLang="en-US" dirty="0"/>
              <a:t> 값인  </a:t>
            </a:r>
            <a:r>
              <a:rPr lang="en-US" altLang="ko-KR" dirty="0"/>
              <a:t>event</a:t>
            </a:r>
            <a:r>
              <a:rPr lang="ko-KR" altLang="en-US" dirty="0"/>
              <a:t> </a:t>
            </a:r>
            <a:r>
              <a:rPr lang="en-US" altLang="ko-KR" dirty="0"/>
              <a:t>representation</a:t>
            </a:r>
            <a:r>
              <a:rPr lang="ko-KR" altLang="en-US" dirty="0"/>
              <a:t>을 구합니다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이렇게 </a:t>
            </a:r>
            <a:r>
              <a:rPr lang="en-US" altLang="ko-KR" dirty="0"/>
              <a:t>E1</a:t>
            </a:r>
            <a:r>
              <a:rPr lang="ko-KR" altLang="en-US" dirty="0"/>
              <a:t>과 </a:t>
            </a:r>
            <a:r>
              <a:rPr lang="en-US" altLang="ko-KR" dirty="0"/>
              <a:t>e2 </a:t>
            </a:r>
            <a:r>
              <a:rPr lang="ko-KR" altLang="en-US" dirty="0"/>
              <a:t>각각에 </a:t>
            </a:r>
            <a:r>
              <a:rPr lang="en-US" altLang="ko-KR" dirty="0"/>
              <a:t>cross module</a:t>
            </a:r>
            <a:r>
              <a:rPr lang="ko-KR" altLang="en-US" dirty="0"/>
              <a:t>을 적용하고</a:t>
            </a:r>
            <a:endParaRPr lang="en-US" altLang="ko-KR" dirty="0"/>
          </a:p>
          <a:p>
            <a:r>
              <a:rPr lang="ko-KR" altLang="en-US" dirty="0"/>
              <a:t>두 이미지 이벤트간 인과 관계성 정도를 계산합니다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cross </a:t>
            </a:r>
            <a:r>
              <a:rPr lang="en-US" altLang="ko-KR" dirty="0" err="1"/>
              <a:t>moduel</a:t>
            </a:r>
            <a:r>
              <a:rPr lang="en-US" altLang="ko-KR" dirty="0"/>
              <a:t> </a:t>
            </a:r>
            <a:r>
              <a:rPr lang="ko-KR" altLang="en-US" dirty="0"/>
              <a:t>목적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구성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54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각 모델 설명</a:t>
            </a:r>
            <a:endParaRPr lang="en-US" altLang="ko-KR" sz="12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그래서 결국에 </a:t>
            </a:r>
            <a:r>
              <a:rPr lang="en-US" altLang="ko-KR" sz="1200" dirty="0" err="1"/>
              <a:t>corss</a:t>
            </a:r>
            <a:r>
              <a:rPr lang="en-US" altLang="ko-KR" sz="1200" dirty="0"/>
              <a:t> attention module</a:t>
            </a:r>
            <a:r>
              <a:rPr lang="ko-KR" altLang="en-US" sz="1200" dirty="0"/>
              <a:t>이 적용된 </a:t>
            </a:r>
            <a:r>
              <a:rPr lang="en-US" altLang="ko-KR" sz="1200" dirty="0" err="1"/>
              <a:t>vcc</a:t>
            </a:r>
            <a:r>
              <a:rPr lang="en-US" altLang="ko-KR" sz="1200" dirty="0"/>
              <a:t> </a:t>
            </a:r>
            <a:r>
              <a:rPr lang="ko-KR" altLang="en-US" sz="1200" dirty="0"/>
              <a:t>모델이 </a:t>
            </a:r>
            <a:r>
              <a:rPr lang="en-US" altLang="ko-KR" sz="1200" dirty="0"/>
              <a:t>causality 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있는 이벤트쌍을 잘 찾는 것을 알 수 있습니다</a:t>
            </a:r>
            <a:r>
              <a:rPr lang="en-US" altLang="ko-KR" sz="1200" dirty="0"/>
              <a:t>.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Random guess </a:t>
            </a:r>
            <a:r>
              <a:rPr lang="ko-KR" altLang="en-US" sz="1200" dirty="0"/>
              <a:t>가장 하한 값</a:t>
            </a:r>
            <a:r>
              <a:rPr lang="en-US" altLang="ko-KR" sz="1200" dirty="0"/>
              <a:t>.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대부분 </a:t>
            </a:r>
            <a:r>
              <a:rPr lang="en-US" altLang="ko-KR" sz="1200" dirty="0"/>
              <a:t>VCC model</a:t>
            </a:r>
            <a:r>
              <a:rPr lang="ko-KR" altLang="en-US" sz="1200" dirty="0"/>
              <a:t>이 값이 크다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44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2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B2F0E-93A2-45F2-9652-2E5E9CAFA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BF4DE-E76C-4577-9F10-2EA714240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ECEEF-B677-4526-AA21-38D84BDB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24485-37D6-4A4E-B3C2-55E690D391A0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49AC6-4050-40DE-AD75-8BD6A12A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B8FB0-769F-4694-8320-0EA33792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DB84-4421-4F8D-96EE-C04285FC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3E2577-26B4-4428-9268-21102FEE9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D1914-5DA9-446F-BBC8-A860E9BB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15B5-1D12-4CA6-88BA-3982FCF342B2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2C1AE-87B1-4252-9A16-2B990909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EDFE7-8B09-4B79-8C97-F49CD13E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4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BC46F3-F6BE-4892-AA29-B200E33E1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EE949-FC10-4CA4-B2AB-8EF5107F1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769DA-6BF5-459E-B9E1-F442FF64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76F9-D66F-4450-8B0D-7B53B1CAD061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65345C-42AF-48A2-8BC1-00C92DD6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9793E-F830-4B72-8277-20757383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ED82-BD8C-4DB5-BBF5-EE131F08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E72A4-DC2B-4022-9855-E0633276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D660-8BCF-4199-BDA6-8F9CD71D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0924-3D40-475B-A14E-A89456D8CB0D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F087-F0C0-44E9-89B1-2F1F5313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882A5-0E4D-4554-86F7-0DA33ED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40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EDCA0-FA35-4E9F-9D2D-5542B724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50AFC4-CA76-40F1-B687-97739B859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03AFE-5357-4F54-9E62-757A8FE8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1DA4-6E68-43A7-BA9A-44AAD2A570A2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11E24-04A8-4807-B6EB-1A81A37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47A42-6CF7-4E1D-9707-477B401B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6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0C814-DC74-46CD-B32E-AC490DD8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E945D-2F59-4658-819C-5BEDB4829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41894-4CD7-4489-985C-FF757BDC3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D498F8-421B-4D19-8198-9D9A8673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60EF-7488-4688-B47B-499D7661BB9A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1381A-9BE3-49E7-9484-0399518D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85BDD-DB05-46ED-9D44-3D6EA098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4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F3F82-4E98-4965-8EAA-46CD3FAA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1687C-7C26-4FF5-B5A6-2C1458091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1B9DA-E712-45ED-B43B-A421BF469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761CD1-BED3-426D-A8F9-473F390FA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06CE72-E515-4D65-8812-80FAD506B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7773C0-FE2E-436E-BF24-EB850426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DCBC-07E3-4F51-A8B0-7DDB83A3B59C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7E49BF-C128-4BA2-BA16-7CA0ECAC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283022-8F50-45B1-801F-5D990546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24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4349-DC8E-49EE-89DD-B5A65FF1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16113-417B-42FA-8071-84F0F4E2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2A87-66B2-4830-AD9F-DE65303EA9D0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FC230B-2710-43B9-925A-BC449CF2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F6B8B8-A848-4A6D-80CB-F18E165A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93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3621FF-B96D-49F6-AB38-994F3A81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DA32-DAFA-4ECD-8F80-B4DE9A5BE697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87C948-6517-4B7C-A486-B0B17374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35DA4-5F28-4787-8FEC-3363D83D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B4963-54D8-4F33-9C71-965CF83D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E2702-9782-4961-A003-4577A54B6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0776A-63BB-4F77-986E-D26C95459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794D8C-2D24-4728-A255-9ACAC9D1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3E3D-B19B-4A86-A742-753C828A8F1C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FC8CF1-BC66-47A4-9D78-C142D828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77D9E-91A2-4349-A1BA-5DA96D0F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02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9B3BB-D01B-4DB3-B495-68A55127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A3883-CE6F-4C80-80B8-2B348DB65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D8F75-A04D-4554-A295-FC62C2E88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89F798-FA2B-420F-8AC4-B03D47D2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2AEA-E495-403A-8773-B058821D500F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F1B53F-817E-4418-92FE-BAAFA07A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AC4D39-D1AB-4F19-A6AB-DD6879A5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9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B28FF-579D-4AA8-B394-627DFDB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BE9D1-7740-4BEF-AC30-C40AB8B71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D7C5F-879F-475A-9017-72E53BBD9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A275-37EC-4747-8BBB-86137B98CC85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5C1D0-3CFD-4EF7-AB57-C430185CA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927A4-FEC9-4E8D-95BE-7AA4737F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42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4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681FF38-5CE6-4F1E-A332-476781CE030D}"/>
              </a:ext>
            </a:extLst>
          </p:cNvPr>
          <p:cNvGrpSpPr/>
          <p:nvPr/>
        </p:nvGrpSpPr>
        <p:grpSpPr>
          <a:xfrm>
            <a:off x="0" y="3016134"/>
            <a:ext cx="12192000" cy="825731"/>
            <a:chOff x="0" y="3016134"/>
            <a:chExt cx="12192000" cy="8257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2AE0A1-5F92-478A-A843-443E581BDF91}"/>
                </a:ext>
              </a:extLst>
            </p:cNvPr>
            <p:cNvSpPr/>
            <p:nvPr/>
          </p:nvSpPr>
          <p:spPr>
            <a:xfrm>
              <a:off x="0" y="3016134"/>
              <a:ext cx="12192000" cy="8257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51EDA1-7052-4FC5-90E8-A7950631D08D}"/>
                </a:ext>
              </a:extLst>
            </p:cNvPr>
            <p:cNvSpPr txBox="1"/>
            <p:nvPr/>
          </p:nvSpPr>
          <p:spPr>
            <a:xfrm>
              <a:off x="2602860" y="3167389"/>
              <a:ext cx="6438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Image Captioning for </a:t>
              </a:r>
              <a:r>
                <a:rPr lang="en-US" altLang="ko-KR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Visual</a:t>
              </a:r>
              <a:r>
                <a:rPr lang="ko-KR" altLang="en-US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Causality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7F66DD9-7A35-4C04-A46E-98F7DCD3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CC143-022D-4540-8F9F-AE61F579E32E}"/>
              </a:ext>
            </a:extLst>
          </p:cNvPr>
          <p:cNvSpPr txBox="1"/>
          <p:nvPr/>
        </p:nvSpPr>
        <p:spPr>
          <a:xfrm>
            <a:off x="7353324" y="5424282"/>
            <a:ext cx="4594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시각지능연구실 김예진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2021.08.31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3CACE0-06FD-4E04-B894-2005AEDEE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" y="122956"/>
            <a:ext cx="1032000" cy="293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7C4AAB-F6EC-49B8-B065-A50C0AA9D8BF}"/>
              </a:ext>
            </a:extLst>
          </p:cNvPr>
          <p:cNvSpPr txBox="1"/>
          <p:nvPr/>
        </p:nvSpPr>
        <p:spPr>
          <a:xfrm>
            <a:off x="0" y="416427"/>
            <a:ext cx="1311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/>
              <a:t>예지형 시각지능</a:t>
            </a:r>
          </a:p>
        </p:txBody>
      </p:sp>
    </p:spTree>
    <p:extLst>
      <p:ext uri="{BB962C8B-B14F-4D97-AF65-F5344CB8AC3E}">
        <p14:creationId xmlns:p14="http://schemas.microsoft.com/office/powerpoint/2010/main" val="49961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6016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37963-2DE0-4D94-9C71-D68EB1EB8A2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Introduction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EC6F64-6539-4E06-94AD-EE9FB63C2A1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5D14C-9D7E-4A83-B6BB-8C0290D09BFC}"/>
              </a:ext>
            </a:extLst>
          </p:cNvPr>
          <p:cNvSpPr txBox="1"/>
          <p:nvPr/>
        </p:nvSpPr>
        <p:spPr>
          <a:xfrm>
            <a:off x="231339" y="1055240"/>
            <a:ext cx="1178216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[Image Captioning]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태스크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이미지를 사용하여 </a:t>
            </a:r>
            <a:r>
              <a:rPr lang="en-US" altLang="ko-KR" sz="1600" dirty="0"/>
              <a:t>Caption</a:t>
            </a:r>
            <a:r>
              <a:rPr lang="ko-KR" altLang="en-US" sz="1600" dirty="0"/>
              <a:t>을 생성한다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안의 정보와 관련된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1E644D-08C0-4970-80DC-7D4F363F4D1E}"/>
              </a:ext>
            </a:extLst>
          </p:cNvPr>
          <p:cNvGrpSpPr/>
          <p:nvPr/>
        </p:nvGrpSpPr>
        <p:grpSpPr>
          <a:xfrm>
            <a:off x="431659" y="3913671"/>
            <a:ext cx="11328682" cy="1044485"/>
            <a:chOff x="603004" y="4434986"/>
            <a:chExt cx="11328682" cy="10444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31439A-9E90-4FA6-A0D9-8D0614E9C915}"/>
                </a:ext>
              </a:extLst>
            </p:cNvPr>
            <p:cNvGrpSpPr/>
            <p:nvPr/>
          </p:nvGrpSpPr>
          <p:grpSpPr>
            <a:xfrm>
              <a:off x="603004" y="4485231"/>
              <a:ext cx="1154097" cy="944152"/>
              <a:chOff x="670265" y="4502987"/>
              <a:chExt cx="1154097" cy="94415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AED8EF1-19E4-4BA0-BFDE-AF37E009729A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95A6C6-6C34-44A2-9D30-40742A9A7856}"/>
                  </a:ext>
                </a:extLst>
              </p:cNvPr>
              <p:cNvSpPr txBox="1"/>
              <p:nvPr/>
            </p:nvSpPr>
            <p:spPr>
              <a:xfrm>
                <a:off x="816747" y="4651898"/>
                <a:ext cx="86113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Input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Image</a:t>
                </a:r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204DB62-9E3B-4731-83CA-200137BCE404}"/>
                </a:ext>
              </a:extLst>
            </p:cNvPr>
            <p:cNvGrpSpPr/>
            <p:nvPr/>
          </p:nvGrpSpPr>
          <p:grpSpPr>
            <a:xfrm>
              <a:off x="2396971" y="4435142"/>
              <a:ext cx="2459114" cy="1044329"/>
              <a:chOff x="2104008" y="4758431"/>
              <a:chExt cx="2459114" cy="104432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B3D8EE-4A9B-4338-A767-019EEE396A37}"/>
                  </a:ext>
                </a:extLst>
              </p:cNvPr>
              <p:cNvSpPr txBox="1"/>
              <p:nvPr/>
            </p:nvSpPr>
            <p:spPr>
              <a:xfrm>
                <a:off x="2104008" y="4758431"/>
                <a:ext cx="2459114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471470-1303-441B-AD03-3C9725497870}"/>
                  </a:ext>
                </a:extLst>
              </p:cNvPr>
              <p:cNvSpPr txBox="1"/>
              <p:nvPr/>
            </p:nvSpPr>
            <p:spPr>
              <a:xfrm>
                <a:off x="2818659" y="5095929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B9DD39-2AB5-4D76-AF5B-F4891E066B2D}"/>
                </a:ext>
              </a:extLst>
            </p:cNvPr>
            <p:cNvSpPr txBox="1"/>
            <p:nvPr/>
          </p:nvSpPr>
          <p:spPr>
            <a:xfrm>
              <a:off x="5401619" y="4460185"/>
              <a:ext cx="1038687" cy="994241"/>
            </a:xfrm>
            <a:prstGeom prst="rect">
              <a:avLst/>
            </a:prstGeom>
            <a:noFill/>
            <a:ln w="19050">
              <a:solidFill>
                <a:srgbClr val="577EB8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A9DC8CA-E7BF-4A4E-B4E8-06E9BC1B2905}"/>
                </a:ext>
              </a:extLst>
            </p:cNvPr>
            <p:cNvGrpSpPr/>
            <p:nvPr/>
          </p:nvGrpSpPr>
          <p:grpSpPr>
            <a:xfrm>
              <a:off x="6933020" y="4434986"/>
              <a:ext cx="2459114" cy="1044329"/>
              <a:chOff x="2104008" y="4758431"/>
              <a:chExt cx="2459114" cy="104432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115352-9E2A-4ABC-B012-03C1B3BDC561}"/>
                  </a:ext>
                </a:extLst>
              </p:cNvPr>
              <p:cNvSpPr txBox="1"/>
              <p:nvPr/>
            </p:nvSpPr>
            <p:spPr>
              <a:xfrm>
                <a:off x="2104008" y="4758431"/>
                <a:ext cx="2459114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D0A43D-BF98-4DBA-9E34-74A9483DC5C1}"/>
                  </a:ext>
                </a:extLst>
              </p:cNvPr>
              <p:cNvSpPr txBox="1"/>
              <p:nvPr/>
            </p:nvSpPr>
            <p:spPr>
              <a:xfrm>
                <a:off x="2818659" y="5095929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B32B4A3-AC2E-4D51-9897-9C8393741BA0}"/>
                </a:ext>
              </a:extLst>
            </p:cNvPr>
            <p:cNvGrpSpPr/>
            <p:nvPr/>
          </p:nvGrpSpPr>
          <p:grpSpPr>
            <a:xfrm>
              <a:off x="9667339" y="4694022"/>
              <a:ext cx="2264347" cy="532635"/>
              <a:chOff x="670265" y="4502987"/>
              <a:chExt cx="1154097" cy="94415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6E696D-F043-413C-BE48-433A6F9DA37F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F120F1-CF79-4580-8B69-0D791F1520B6}"/>
                  </a:ext>
                </a:extLst>
              </p:cNvPr>
              <p:cNvSpPr txBox="1"/>
              <p:nvPr/>
            </p:nvSpPr>
            <p:spPr>
              <a:xfrm>
                <a:off x="760577" y="4642346"/>
                <a:ext cx="1007615" cy="65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Output Caption</a:t>
                </a:r>
                <a:endParaRPr lang="ko-KR" altLang="en-US" dirty="0"/>
              </a:p>
            </p:txBody>
          </p: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AB1ED2F-2F42-4B6B-B3E7-70B101BEA547}"/>
                </a:ext>
              </a:extLst>
            </p:cNvPr>
            <p:cNvCxnSpPr>
              <a:stCxn id="2" idx="3"/>
              <a:endCxn id="7" idx="1"/>
            </p:cNvCxnSpPr>
            <p:nvPr/>
          </p:nvCxnSpPr>
          <p:spPr>
            <a:xfrm>
              <a:off x="1757101" y="4957307"/>
              <a:ext cx="63987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0B3E0F5-282F-4002-B7C0-F81875FE85EE}"/>
                </a:ext>
              </a:extLst>
            </p:cNvPr>
            <p:cNvCxnSpPr>
              <a:stCxn id="7" idx="3"/>
              <a:endCxn id="12" idx="1"/>
            </p:cNvCxnSpPr>
            <p:nvPr/>
          </p:nvCxnSpPr>
          <p:spPr>
            <a:xfrm flipV="1">
              <a:off x="4856085" y="4957306"/>
              <a:ext cx="545534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D564347-FE40-4705-8657-3EF9A82804EC}"/>
                </a:ext>
              </a:extLst>
            </p:cNvPr>
            <p:cNvCxnSpPr>
              <a:cxnSpLocks/>
              <a:stCxn id="12" idx="3"/>
              <a:endCxn id="18" idx="1"/>
            </p:cNvCxnSpPr>
            <p:nvPr/>
          </p:nvCxnSpPr>
          <p:spPr>
            <a:xfrm flipV="1">
              <a:off x="6440306" y="4957151"/>
              <a:ext cx="492714" cy="1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4625359-6130-498E-BF17-A4C1158B8DD7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9392134" y="4957151"/>
              <a:ext cx="275205" cy="31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D89F08EE-AD4E-456D-A215-A5D04F389574}"/>
                </a:ext>
              </a:extLst>
            </p:cNvPr>
            <p:cNvCxnSpPr>
              <a:stCxn id="18" idx="2"/>
              <a:endCxn id="12" idx="2"/>
            </p:cNvCxnSpPr>
            <p:nvPr/>
          </p:nvCxnSpPr>
          <p:spPr>
            <a:xfrm rot="5400000" flipH="1">
              <a:off x="7029325" y="4346064"/>
              <a:ext cx="24889" cy="2241614"/>
            </a:xfrm>
            <a:prstGeom prst="bentConnector3">
              <a:avLst>
                <a:gd name="adj1" fmla="val -91847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97CADA-76D6-47ED-BEC2-0DC46A0AE2BC}"/>
                </a:ext>
              </a:extLst>
            </p:cNvPr>
            <p:cNvSpPr txBox="1"/>
            <p:nvPr/>
          </p:nvSpPr>
          <p:spPr>
            <a:xfrm>
              <a:off x="5448627" y="4695107"/>
              <a:ext cx="971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Attention</a:t>
              </a:r>
            </a:p>
            <a:p>
              <a:pPr algn="ctr"/>
              <a:r>
                <a:rPr lang="en-US" altLang="ko-KR" sz="1400" dirty="0"/>
                <a:t>model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180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78DB1D-E7F2-430C-AD73-971F6F8E75AD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447A21-63C1-44DC-9C10-8CE150C97A92}"/>
              </a:ext>
            </a:extLst>
          </p:cNvPr>
          <p:cNvSpPr/>
          <p:nvPr/>
        </p:nvSpPr>
        <p:spPr>
          <a:xfrm>
            <a:off x="286001" y="2842228"/>
            <a:ext cx="572441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"</a:t>
            </a:r>
            <a:r>
              <a:rPr lang="ko-KR" altLang="en-US" sz="1050" dirty="0" err="1"/>
              <a:t>info</a:t>
            </a:r>
            <a:r>
              <a:rPr lang="ko-KR" altLang="en-US" sz="1050" dirty="0"/>
              <a:t>":</a:t>
            </a:r>
            <a:r>
              <a:rPr lang="en-US" altLang="ko-KR" sz="1050" dirty="0"/>
              <a:t>[</a:t>
            </a:r>
            <a:endParaRPr lang="ko-KR" altLang="en-US" sz="1050" dirty="0"/>
          </a:p>
          <a:p>
            <a:r>
              <a:rPr lang="ko-KR" altLang="en-US" sz="1050" dirty="0"/>
              <a:t>{"</a:t>
            </a:r>
            <a:r>
              <a:rPr lang="ko-KR" altLang="en-US" sz="1050" dirty="0" err="1"/>
              <a:t>description</a:t>
            </a:r>
            <a:r>
              <a:rPr lang="ko-KR" altLang="en-US" sz="1050" dirty="0"/>
              <a:t>": "COCO 2014 </a:t>
            </a:r>
            <a:r>
              <a:rPr lang="ko-KR" altLang="en-US" sz="1050" dirty="0" err="1"/>
              <a:t>Dataset</a:t>
            </a:r>
            <a:r>
              <a:rPr lang="ko-KR" altLang="en-US" sz="1050" dirty="0"/>
              <a:t>"</a:t>
            </a:r>
          </a:p>
          <a:p>
            <a:r>
              <a:rPr lang="ko-KR" altLang="en-US" sz="1050" dirty="0"/>
              <a:t>,"</a:t>
            </a:r>
            <a:r>
              <a:rPr lang="ko-KR" altLang="en-US" sz="1050" dirty="0" err="1"/>
              <a:t>url</a:t>
            </a:r>
            <a:r>
              <a:rPr lang="ko-KR" altLang="en-US" sz="1050" dirty="0"/>
              <a:t>": "http://cocodataset.org",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version</a:t>
            </a:r>
            <a:r>
              <a:rPr lang="ko-KR" altLang="en-US" sz="1050" dirty="0"/>
              <a:t>": "1.0",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year</a:t>
            </a:r>
            <a:r>
              <a:rPr lang="ko-KR" altLang="en-US" sz="1050" dirty="0"/>
              <a:t>": 2014,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contributor</a:t>
            </a:r>
            <a:r>
              <a:rPr lang="ko-KR" altLang="en-US" sz="1050" dirty="0"/>
              <a:t>": "COCO </a:t>
            </a:r>
            <a:r>
              <a:rPr lang="ko-KR" altLang="en-US" sz="1050" dirty="0" err="1"/>
              <a:t>Consortium</a:t>
            </a:r>
            <a:r>
              <a:rPr lang="ko-KR" altLang="en-US" sz="1050" dirty="0"/>
              <a:t>",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date_created</a:t>
            </a:r>
            <a:r>
              <a:rPr lang="ko-KR" altLang="en-US" sz="1050" dirty="0"/>
              <a:t>": "2017/09/01"},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95746C-A8AA-4CE6-AAA6-A51FE3AD7CA7}"/>
              </a:ext>
            </a:extLst>
          </p:cNvPr>
          <p:cNvSpPr/>
          <p:nvPr/>
        </p:nvSpPr>
        <p:spPr>
          <a:xfrm>
            <a:off x="231338" y="1022211"/>
            <a:ext cx="8925913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Ms</a:t>
            </a:r>
            <a:r>
              <a:rPr lang="en-US" altLang="ko-KR" sz="1600" dirty="0"/>
              <a:t> coco caption 2014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Dictionary frame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dict_keys</a:t>
            </a:r>
            <a:r>
              <a:rPr lang="ko-KR" altLang="en-US" sz="1600" dirty="0"/>
              <a:t>(['</a:t>
            </a:r>
            <a:r>
              <a:rPr lang="ko-KR" altLang="en-US" sz="1600" dirty="0" err="1"/>
              <a:t>info</a:t>
            </a:r>
            <a:r>
              <a:rPr lang="ko-KR" altLang="en-US" sz="1600" dirty="0"/>
              <a:t>', '</a:t>
            </a:r>
            <a:r>
              <a:rPr lang="ko-KR" altLang="en-US" sz="1600" dirty="0" err="1"/>
              <a:t>images</a:t>
            </a:r>
            <a:r>
              <a:rPr lang="ko-KR" altLang="en-US" sz="1600" dirty="0"/>
              <a:t>', '</a:t>
            </a:r>
            <a:r>
              <a:rPr lang="ko-KR" altLang="en-US" sz="1600" dirty="0" err="1"/>
              <a:t>licenses</a:t>
            </a:r>
            <a:r>
              <a:rPr lang="ko-KR" altLang="en-US" sz="1600" dirty="0"/>
              <a:t>', '</a:t>
            </a:r>
            <a:r>
              <a:rPr lang="ko-KR" altLang="en-US" sz="1600" dirty="0" err="1"/>
              <a:t>annotations</a:t>
            </a:r>
            <a:r>
              <a:rPr lang="ko-KR" altLang="en-US" sz="1600" dirty="0"/>
              <a:t>’])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Validation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40,504, caption 202,654 , Train :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82,783, caption 414,113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B4BAA0-0BCF-4470-AB1A-90661304B70E}"/>
              </a:ext>
            </a:extLst>
          </p:cNvPr>
          <p:cNvSpPr/>
          <p:nvPr/>
        </p:nvSpPr>
        <p:spPr>
          <a:xfrm>
            <a:off x="6233233" y="4441367"/>
            <a:ext cx="465990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"</a:t>
            </a:r>
            <a:r>
              <a:rPr lang="ko-KR" altLang="en-US" sz="900" dirty="0" err="1"/>
              <a:t>annotations</a:t>
            </a:r>
            <a:r>
              <a:rPr lang="ko-KR" altLang="en-US" sz="900" dirty="0"/>
              <a:t>": [</a:t>
            </a:r>
            <a:endParaRPr lang="en-US" altLang="ko-KR" sz="900" dirty="0"/>
          </a:p>
          <a:p>
            <a:r>
              <a:rPr lang="ko-KR" altLang="en-US" sz="900" dirty="0"/>
              <a:t>{</a:t>
            </a:r>
            <a:endParaRPr lang="en-US" altLang="ko-KR" sz="900" dirty="0"/>
          </a:p>
          <a:p>
            <a:r>
              <a:rPr lang="en-US" altLang="ko-KR" sz="900" dirty="0"/>
              <a:t>“</a:t>
            </a:r>
            <a:r>
              <a:rPr lang="ko-KR" altLang="en-US" sz="900" dirty="0" err="1"/>
              <a:t>image_id</a:t>
            </a:r>
            <a:r>
              <a:rPr lang="ko-KR" altLang="en-US" sz="900" dirty="0"/>
              <a:t>": 203564,</a:t>
            </a:r>
            <a:endParaRPr lang="en-US" altLang="ko-KR" sz="900" dirty="0"/>
          </a:p>
          <a:p>
            <a:r>
              <a:rPr lang="ko-KR" altLang="en-US" sz="900" dirty="0"/>
              <a:t>"id": 37,</a:t>
            </a:r>
            <a:endParaRPr lang="en-US" altLang="ko-KR" sz="900" dirty="0"/>
          </a:p>
          <a:p>
            <a:r>
              <a:rPr lang="ko-KR" altLang="en-US" sz="900" dirty="0"/>
              <a:t>"</a:t>
            </a:r>
            <a:r>
              <a:rPr lang="ko-KR" altLang="en-US" sz="900" dirty="0" err="1"/>
              <a:t>caption</a:t>
            </a:r>
            <a:r>
              <a:rPr lang="ko-KR" altLang="en-US" sz="900" dirty="0"/>
              <a:t>": "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bicycle</a:t>
            </a:r>
            <a:r>
              <a:rPr lang="ko-KR" altLang="en-US" sz="900" dirty="0"/>
              <a:t> </a:t>
            </a:r>
            <a:r>
              <a:rPr lang="ko-KR" altLang="en-US" sz="900" dirty="0" err="1"/>
              <a:t>replica</a:t>
            </a:r>
            <a:r>
              <a:rPr lang="ko-KR" altLang="en-US" sz="900" dirty="0"/>
              <a:t>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clock</a:t>
            </a:r>
            <a:r>
              <a:rPr lang="ko-KR" altLang="en-US" sz="900" dirty="0"/>
              <a:t> </a:t>
            </a:r>
            <a:r>
              <a:rPr lang="ko-KR" altLang="en-US" sz="900" dirty="0" err="1"/>
              <a:t>as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front</a:t>
            </a:r>
            <a:r>
              <a:rPr lang="ko-KR" altLang="en-US" sz="900" dirty="0"/>
              <a:t> </a:t>
            </a:r>
            <a:r>
              <a:rPr lang="ko-KR" altLang="en-US" sz="900" dirty="0" err="1"/>
              <a:t>wheel</a:t>
            </a:r>
            <a:r>
              <a:rPr lang="ko-KR" altLang="en-US" sz="900" dirty="0"/>
              <a:t>.“</a:t>
            </a:r>
            <a:endParaRPr lang="en-US" altLang="ko-KR" sz="900" dirty="0"/>
          </a:p>
          <a:p>
            <a:r>
              <a:rPr lang="ko-KR" altLang="en-US" sz="900" dirty="0"/>
              <a:t>},</a:t>
            </a:r>
            <a:endParaRPr lang="en-US" altLang="ko-KR" sz="900" dirty="0"/>
          </a:p>
          <a:p>
            <a:r>
              <a:rPr lang="ko-KR" altLang="en-US" sz="900" dirty="0"/>
              <a:t>{</a:t>
            </a:r>
            <a:endParaRPr lang="en-US" altLang="ko-KR" sz="900" dirty="0"/>
          </a:p>
          <a:p>
            <a:r>
              <a:rPr lang="en-US" altLang="ko-KR" sz="900" dirty="0"/>
              <a:t>“</a:t>
            </a:r>
            <a:r>
              <a:rPr lang="ko-KR" altLang="en-US" sz="900" dirty="0" err="1"/>
              <a:t>image_id</a:t>
            </a:r>
            <a:r>
              <a:rPr lang="ko-KR" altLang="en-US" sz="900" dirty="0"/>
              <a:t>": 179765</a:t>
            </a:r>
            <a:endParaRPr lang="en-US" altLang="ko-KR" sz="900" dirty="0"/>
          </a:p>
          <a:p>
            <a:r>
              <a:rPr lang="ko-KR" altLang="en-US" sz="900" dirty="0"/>
              <a:t>,"id": 38,</a:t>
            </a:r>
            <a:endParaRPr lang="en-US" altLang="ko-KR" sz="900" dirty="0"/>
          </a:p>
          <a:p>
            <a:r>
              <a:rPr lang="ko-KR" altLang="en-US" sz="900" dirty="0"/>
              <a:t>"caption": "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black</a:t>
            </a:r>
            <a:r>
              <a:rPr lang="ko-KR" altLang="en-US" sz="900" dirty="0"/>
              <a:t> </a:t>
            </a:r>
            <a:r>
              <a:rPr lang="ko-KR" altLang="en-US" sz="900" dirty="0" err="1"/>
              <a:t>Honda</a:t>
            </a:r>
            <a:r>
              <a:rPr lang="ko-KR" altLang="en-US" sz="900" dirty="0"/>
              <a:t> </a:t>
            </a:r>
            <a:r>
              <a:rPr lang="ko-KR" altLang="en-US" sz="900" dirty="0" err="1"/>
              <a:t>motorcycle</a:t>
            </a:r>
            <a:r>
              <a:rPr lang="ko-KR" altLang="en-US" sz="900" dirty="0"/>
              <a:t> </a:t>
            </a:r>
            <a:r>
              <a:rPr lang="ko-KR" altLang="en-US" sz="900" dirty="0" err="1"/>
              <a:t>parked</a:t>
            </a:r>
            <a:r>
              <a:rPr lang="ko-KR" altLang="en-US" sz="900" dirty="0"/>
              <a:t> </a:t>
            </a:r>
            <a:r>
              <a:rPr lang="ko-KR" altLang="en-US" sz="900" dirty="0" err="1"/>
              <a:t>in</a:t>
            </a:r>
            <a:r>
              <a:rPr lang="ko-KR" altLang="en-US" sz="900" dirty="0"/>
              <a:t> </a:t>
            </a:r>
            <a:r>
              <a:rPr lang="ko-KR" altLang="en-US" sz="900" dirty="0" err="1"/>
              <a:t>front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garage</a:t>
            </a:r>
            <a:r>
              <a:rPr lang="ko-KR" altLang="en-US" sz="900" dirty="0"/>
              <a:t>.“</a:t>
            </a:r>
            <a:endParaRPr lang="en-US" altLang="ko-KR" sz="900" dirty="0"/>
          </a:p>
          <a:p>
            <a:r>
              <a:rPr lang="ko-KR" altLang="en-US" sz="900" dirty="0"/>
              <a:t>}</a:t>
            </a:r>
            <a:endParaRPr lang="en-US" altLang="ko-KR" sz="9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CDEE6B-460F-4DE5-8480-1ADB6490FA5A}"/>
              </a:ext>
            </a:extLst>
          </p:cNvPr>
          <p:cNvSpPr/>
          <p:nvPr/>
        </p:nvSpPr>
        <p:spPr>
          <a:xfrm>
            <a:off x="231338" y="4363638"/>
            <a:ext cx="58337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"</a:t>
            </a:r>
            <a:r>
              <a:rPr lang="ko-KR" altLang="en-US" sz="900" dirty="0" err="1"/>
              <a:t>licenses</a:t>
            </a:r>
            <a:r>
              <a:rPr lang="ko-KR" altLang="en-US" sz="900" dirty="0"/>
              <a:t>": [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"http://creativecommons.org/licenses/by-nc-sa/2.0/",</a:t>
            </a:r>
            <a:endParaRPr lang="en-US" altLang="ko-KR" sz="900" dirty="0"/>
          </a:p>
          <a:p>
            <a:r>
              <a:rPr lang="ko-KR" altLang="en-US" sz="900" dirty="0"/>
              <a:t>"</a:t>
            </a:r>
            <a:r>
              <a:rPr lang="ko-KR" altLang="en-US" sz="900" dirty="0" err="1"/>
              <a:t>id</a:t>
            </a:r>
            <a:r>
              <a:rPr lang="ko-KR" altLang="en-US" sz="900" dirty="0"/>
              <a:t>": 1,"name": "</a:t>
            </a:r>
            <a:r>
              <a:rPr lang="ko-KR" altLang="en-US" sz="900" dirty="0" err="1"/>
              <a:t>Attribution-NonCommercial-ShareAlike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</a:t>
            </a:r>
            <a:endParaRPr lang="en-US" altLang="ko-KR" sz="900" dirty="0"/>
          </a:p>
          <a:p>
            <a:r>
              <a:rPr lang="ko-KR" altLang="en-US" sz="900" dirty="0"/>
              <a:t>,{"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"http://creativecommons.org/licenses/by-nc/2.0/",</a:t>
            </a:r>
            <a:endParaRPr lang="en-US" altLang="ko-KR" sz="900" dirty="0"/>
          </a:p>
          <a:p>
            <a:r>
              <a:rPr lang="ko-KR" altLang="en-US" sz="900" dirty="0"/>
              <a:t>"id": 2,"name": "</a:t>
            </a:r>
            <a:r>
              <a:rPr lang="ko-KR" altLang="en-US" sz="900" dirty="0" err="1"/>
              <a:t>Attribution-NonCommercial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</a:t>
            </a:r>
            <a:endParaRPr lang="en-US" altLang="ko-KR" sz="900" dirty="0"/>
          </a:p>
          <a:p>
            <a:r>
              <a:rPr lang="ko-KR" altLang="en-US" sz="900" dirty="0"/>
              <a:t>,{"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"http://creativecommons.org/licenses/by-nc-nd/2.0/",</a:t>
            </a:r>
            <a:endParaRPr lang="en-US" altLang="ko-KR" sz="900" dirty="0"/>
          </a:p>
          <a:p>
            <a:r>
              <a:rPr lang="ko-KR" altLang="en-US" sz="900" dirty="0"/>
              <a:t>"id": 3,"name": "</a:t>
            </a:r>
            <a:r>
              <a:rPr lang="ko-KR" altLang="en-US" sz="900" dirty="0" err="1"/>
              <a:t>Attribution-NonCommercial-NoDerivs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"http://creativecommons.org/licenses/by/2.0/","id": 4,"name": "</a:t>
            </a:r>
            <a:r>
              <a:rPr lang="ko-KR" altLang="en-US" sz="900" dirty="0" err="1"/>
              <a:t>Attribution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"http://creativecommons.org/licenses/by-sa/2.0/","id": 5,"name": "</a:t>
            </a:r>
            <a:r>
              <a:rPr lang="ko-KR" altLang="en-US" sz="900" dirty="0" err="1"/>
              <a:t>Attribution-ShareAlike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"http://creativecommons.org/licenses/by-nd/2.0/","id": 6,"name": "</a:t>
            </a:r>
            <a:r>
              <a:rPr lang="ko-KR" altLang="en-US" sz="900" dirty="0" err="1"/>
              <a:t>Attribution-NoDerivs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"http://flickr.com/commons/usage/","id": 7,"name": "</a:t>
            </a:r>
            <a:r>
              <a:rPr lang="ko-KR" altLang="en-US" sz="900" dirty="0" err="1"/>
              <a:t>No</a:t>
            </a:r>
            <a:r>
              <a:rPr lang="ko-KR" altLang="en-US" sz="900" dirty="0"/>
              <a:t> </a:t>
            </a:r>
            <a:r>
              <a:rPr lang="ko-KR" altLang="en-US" sz="900" dirty="0" err="1"/>
              <a:t>known</a:t>
            </a:r>
            <a:r>
              <a:rPr lang="ko-KR" altLang="en-US" sz="900" dirty="0"/>
              <a:t> </a:t>
            </a:r>
            <a:r>
              <a:rPr lang="ko-KR" altLang="en-US" sz="900" dirty="0" err="1"/>
              <a:t>copyright</a:t>
            </a:r>
            <a:r>
              <a:rPr lang="ko-KR" altLang="en-US" sz="900" dirty="0"/>
              <a:t> </a:t>
            </a:r>
            <a:r>
              <a:rPr lang="ko-KR" altLang="en-US" sz="900" dirty="0" err="1"/>
              <a:t>restrictions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"http://www.usa.gov/copyright.shtml","id": 8,"name": "United States </a:t>
            </a:r>
            <a:r>
              <a:rPr lang="ko-KR" altLang="en-US" sz="900" dirty="0" err="1"/>
              <a:t>Government</a:t>
            </a:r>
            <a:r>
              <a:rPr lang="ko-KR" altLang="en-US" sz="900" dirty="0"/>
              <a:t> </a:t>
            </a:r>
            <a:r>
              <a:rPr lang="ko-KR" altLang="en-US" sz="900" dirty="0" err="1"/>
              <a:t>Work</a:t>
            </a:r>
            <a:r>
              <a:rPr lang="ko-KR" altLang="en-US" sz="900" dirty="0"/>
              <a:t>"}],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C9DF38-4334-49A8-BE34-807C78B31B3F}"/>
              </a:ext>
            </a:extLst>
          </p:cNvPr>
          <p:cNvSpPr/>
          <p:nvPr/>
        </p:nvSpPr>
        <p:spPr>
          <a:xfrm>
            <a:off x="6181588" y="2918297"/>
            <a:ext cx="54953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"</a:t>
            </a:r>
            <a:r>
              <a:rPr lang="ko-KR" altLang="en-US" sz="900" dirty="0" err="1"/>
              <a:t>images</a:t>
            </a:r>
            <a:r>
              <a:rPr lang="ko-KR" altLang="en-US" sz="900" dirty="0"/>
              <a:t>": [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": 3,</a:t>
            </a:r>
            <a:endParaRPr lang="en-US" altLang="ko-KR" sz="900" dirty="0"/>
          </a:p>
          <a:p>
            <a:r>
              <a:rPr lang="ko-KR" altLang="en-US" sz="900" dirty="0"/>
              <a:t>"file_name": "COCO_val2014_000000391895.jpg",</a:t>
            </a:r>
            <a:endParaRPr lang="en-US" altLang="ko-KR" sz="900" dirty="0"/>
          </a:p>
          <a:p>
            <a:r>
              <a:rPr lang="ko-KR" altLang="en-US" sz="900" dirty="0"/>
              <a:t>"coco_url": "http://images.cocodataset.org/val2014/COCO_val2014_000000391895.jpg",</a:t>
            </a:r>
            <a:endParaRPr lang="en-US" altLang="ko-KR" sz="900" dirty="0"/>
          </a:p>
          <a:p>
            <a:r>
              <a:rPr lang="ko-KR" altLang="en-US" sz="900" dirty="0"/>
              <a:t>"height": 360,</a:t>
            </a:r>
            <a:endParaRPr lang="en-US" altLang="ko-KR" sz="900" dirty="0"/>
          </a:p>
          <a:p>
            <a:r>
              <a:rPr lang="ko-KR" altLang="en-US" sz="900" dirty="0"/>
              <a:t>"width": 640,</a:t>
            </a:r>
            <a:endParaRPr lang="en-US" altLang="ko-KR" sz="900" dirty="0"/>
          </a:p>
          <a:p>
            <a:r>
              <a:rPr lang="ko-KR" altLang="en-US" sz="900" dirty="0"/>
              <a:t>"date_captured": "2013-11-14 11:18:45",</a:t>
            </a:r>
            <a:endParaRPr lang="en-US" altLang="ko-KR" sz="900" dirty="0"/>
          </a:p>
          <a:p>
            <a:r>
              <a:rPr lang="ko-KR" altLang="en-US" sz="900" dirty="0"/>
              <a:t>"flickr_url": "http://farm9.staticflickr.com/8186/8119368305_4e622c8349_z.jpg","id": 391895},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19802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Encoder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154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Image Caption Generation with Attention Mechanism : encoder – decoder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aption의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길이를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로, 사용할 수 있는 단어의 개수를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고정한다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이 정의에 따라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 y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표현할 수 있다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각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yi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는</a:t>
            </a: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단어 하나를 의미한다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.</a:t>
            </a:r>
            <a:r>
              <a:rPr lang="ko-KR" altLang="ko-KR" sz="800" dirty="0">
                <a:latin typeface="Arial" panose="020B0604020202020204" pitchFamily="34" charset="0"/>
              </a:rPr>
              <a:t> </a:t>
            </a:r>
            <a:endParaRPr lang="ko-KR" altLang="ko-KR" sz="3600" dirty="0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A4FB5B-CA76-4355-98F8-3DB1EB63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681" y="2350690"/>
            <a:ext cx="4181475" cy="647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AA99BF-91B0-4500-AAA2-EA0B12CCB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694" y="5613358"/>
            <a:ext cx="39624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8B0F0-BD62-4B3E-B783-A849661DBBF6}"/>
              </a:ext>
            </a:extLst>
          </p:cNvPr>
          <p:cNvSpPr txBox="1"/>
          <p:nvPr/>
        </p:nvSpPr>
        <p:spPr>
          <a:xfrm>
            <a:off x="217050" y="3256996"/>
            <a:ext cx="1181073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﻿</a:t>
            </a:r>
            <a:r>
              <a:rPr lang="en-US" altLang="ko-KR" sz="1600" dirty="0">
                <a:latin typeface="맑은 고딕" panose="020B0503020000020004" pitchFamily="50" charset="-127"/>
              </a:rPr>
              <a:t>Encoder : Convolutional features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이미지의 특징을 </a:t>
            </a:r>
            <a:r>
              <a:rPr lang="en-US" altLang="ko-KR" sz="1600" dirty="0">
                <a:latin typeface="맑은 고딕" panose="020B0503020000020004" pitchFamily="50" charset="-127"/>
              </a:rPr>
              <a:t>Resnet101 </a:t>
            </a:r>
            <a:r>
              <a:rPr lang="en-US" altLang="ko-KR" sz="1600" dirty="0" err="1">
                <a:latin typeface="맑은 고딕" panose="020B0503020000020004" pitchFamily="50" charset="-127"/>
              </a:rPr>
              <a:t>avgpool</a:t>
            </a:r>
            <a:r>
              <a:rPr lang="en-US" altLang="ko-KR" sz="1600" dirty="0">
                <a:latin typeface="맑은 고딕" panose="020B0503020000020004" pitchFamily="50" charset="-127"/>
              </a:rPr>
              <a:t> layer</a:t>
            </a:r>
            <a:r>
              <a:rPr lang="ko-KR" altLang="en-US" sz="1600" dirty="0">
                <a:latin typeface="맑은 고딕" panose="020B0503020000020004" pitchFamily="50" charset="-127"/>
              </a:rPr>
              <a:t>에서</a:t>
            </a:r>
            <a:r>
              <a:rPr lang="en-US" altLang="ko-KR" sz="1600" dirty="0"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</a:rPr>
              <a:t>추출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npu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: image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a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L(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*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벡터를 생성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각각은 이미지의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(2048)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표현을 지닌다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32BB8-93D9-4B08-93F0-B420BF577115}"/>
              </a:ext>
            </a:extLst>
          </p:cNvPr>
          <p:cNvGrpSpPr/>
          <p:nvPr/>
        </p:nvGrpSpPr>
        <p:grpSpPr>
          <a:xfrm>
            <a:off x="10097370" y="4454006"/>
            <a:ext cx="1070766" cy="2293201"/>
            <a:chOff x="10650311" y="3294289"/>
            <a:chExt cx="1159206" cy="28532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E599BD-15FC-4FEF-BB3D-46B1657BDE3F}"/>
                </a:ext>
              </a:extLst>
            </p:cNvPr>
            <p:cNvSpPr/>
            <p:nvPr/>
          </p:nvSpPr>
          <p:spPr>
            <a:xfrm>
              <a:off x="10740119" y="3294289"/>
              <a:ext cx="228599" cy="23916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20F75F-6D3B-46C2-B8A6-79757F32CE50}"/>
                </a:ext>
              </a:extLst>
            </p:cNvPr>
            <p:cNvSpPr txBox="1"/>
            <p:nvPr/>
          </p:nvSpPr>
          <p:spPr>
            <a:xfrm>
              <a:off x="10650311" y="5778160"/>
              <a:ext cx="51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ai</a:t>
              </a:r>
              <a:endParaRPr lang="ko-KR" altLang="en-US" dirty="0"/>
            </a:p>
          </p:txBody>
        </p:sp>
        <p:sp>
          <p:nvSpPr>
            <p:cNvPr id="17" name="오른쪽 중괄호 16">
              <a:extLst>
                <a:ext uri="{FF2B5EF4-FFF2-40B4-BE49-F238E27FC236}">
                  <a16:creationId xmlns:a16="http://schemas.microsoft.com/office/drawing/2014/main" id="{009CC92D-9479-4E94-8C31-B4FE1C0EEF36}"/>
                </a:ext>
              </a:extLst>
            </p:cNvPr>
            <p:cNvSpPr/>
            <p:nvPr/>
          </p:nvSpPr>
          <p:spPr>
            <a:xfrm>
              <a:off x="11111593" y="3330444"/>
              <a:ext cx="273503" cy="2306995"/>
            </a:xfrm>
            <a:prstGeom prst="righ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A043FE-3CC4-4527-B5D4-B7C92A43805C}"/>
                </a:ext>
              </a:extLst>
            </p:cNvPr>
            <p:cNvSpPr txBox="1"/>
            <p:nvPr/>
          </p:nvSpPr>
          <p:spPr>
            <a:xfrm>
              <a:off x="11499274" y="4286665"/>
              <a:ext cx="310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DDF85725-A1FD-49CE-A1D7-2618D3987084}"/>
              </a:ext>
            </a:extLst>
          </p:cNvPr>
          <p:cNvSpPr/>
          <p:nvPr/>
        </p:nvSpPr>
        <p:spPr>
          <a:xfrm>
            <a:off x="7993460" y="5302311"/>
            <a:ext cx="1139454" cy="919984"/>
          </a:xfrm>
          <a:prstGeom prst="cube">
            <a:avLst/>
          </a:prstGeom>
          <a:pattFill prst="lgGrid">
            <a:fgClr>
              <a:schemeClr val="accent4">
                <a:lumMod val="60000"/>
                <a:lumOff val="40000"/>
              </a:schemeClr>
            </a:fgClr>
            <a:bgClr>
              <a:schemeClr val="accent4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F09FDB-99FF-4614-A0D7-1565C8DA6437}"/>
              </a:ext>
            </a:extLst>
          </p:cNvPr>
          <p:cNvCxnSpPr>
            <a:cxnSpLocks/>
          </p:cNvCxnSpPr>
          <p:nvPr/>
        </p:nvCxnSpPr>
        <p:spPr>
          <a:xfrm>
            <a:off x="8782948" y="5775242"/>
            <a:ext cx="12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04651C49-5EC7-43DF-A226-DE1AA2A2D88B}"/>
              </a:ext>
            </a:extLst>
          </p:cNvPr>
          <p:cNvSpPr/>
          <p:nvPr/>
        </p:nvSpPr>
        <p:spPr>
          <a:xfrm rot="10800000">
            <a:off x="7841869" y="5538873"/>
            <a:ext cx="132509" cy="68342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id="{5478E81E-3B92-4F7F-AC71-5185A2A1C2CC}"/>
              </a:ext>
            </a:extLst>
          </p:cNvPr>
          <p:cNvSpPr/>
          <p:nvPr/>
        </p:nvSpPr>
        <p:spPr>
          <a:xfrm rot="5400000">
            <a:off x="8385829" y="5852637"/>
            <a:ext cx="91676" cy="8764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4F12A892-9CBF-47C8-A6C4-31371ECD84AF}"/>
              </a:ext>
            </a:extLst>
          </p:cNvPr>
          <p:cNvSpPr/>
          <p:nvPr/>
        </p:nvSpPr>
        <p:spPr>
          <a:xfrm rot="2408901">
            <a:off x="9039942" y="5916873"/>
            <a:ext cx="136342" cy="38400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81B46E-A2A3-49A8-84D2-87299902B0AC}"/>
              </a:ext>
            </a:extLst>
          </p:cNvPr>
          <p:cNvSpPr txBox="1"/>
          <p:nvPr/>
        </p:nvSpPr>
        <p:spPr>
          <a:xfrm>
            <a:off x="7149089" y="5757473"/>
            <a:ext cx="76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4B003-FA1C-4B91-9C5B-34919232E13D}"/>
              </a:ext>
            </a:extLst>
          </p:cNvPr>
          <p:cNvSpPr txBox="1"/>
          <p:nvPr/>
        </p:nvSpPr>
        <p:spPr>
          <a:xfrm>
            <a:off x="8167875" y="6377085"/>
            <a:ext cx="76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677B0A-57FD-47E1-B51A-F576835ECE34}"/>
              </a:ext>
            </a:extLst>
          </p:cNvPr>
          <p:cNvSpPr txBox="1"/>
          <p:nvPr/>
        </p:nvSpPr>
        <p:spPr>
          <a:xfrm>
            <a:off x="9108113" y="6076489"/>
            <a:ext cx="76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BC7C17-4F2B-44E6-8EAC-D32FEB1BFA3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28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71095" y="1783515"/>
            <a:ext cx="11782163" cy="189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 attention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feature vector </a:t>
            </a:r>
            <a:r>
              <a:rPr lang="en-US" altLang="ko-KR" sz="1600" b="1" dirty="0">
                <a:latin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중 하나만</a:t>
            </a:r>
            <a:r>
              <a:rPr lang="ko-KR" altLang="en-US" sz="1600" dirty="0"/>
              <a:t> 고르지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어느 것을 얼만큼 사용할 것인지 비율로 고려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Encoder</a:t>
            </a:r>
            <a:r>
              <a:rPr lang="ko-KR" altLang="en-US" sz="1600" dirty="0"/>
              <a:t> </a:t>
            </a:r>
            <a:r>
              <a:rPr lang="en-US" altLang="ko-KR" sz="1600" dirty="0"/>
              <a:t>output</a:t>
            </a:r>
            <a:r>
              <a:rPr lang="ko-KR" altLang="en-US" sz="1600" dirty="0"/>
              <a:t> 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Decoder </a:t>
            </a:r>
            <a:r>
              <a:rPr lang="en-US" altLang="ko-KR" sz="1600" dirty="0" err="1"/>
              <a:t>lstm</a:t>
            </a:r>
            <a:r>
              <a:rPr lang="ko-KR" altLang="en-US" sz="1600" dirty="0"/>
              <a:t> </a:t>
            </a:r>
            <a:r>
              <a:rPr lang="en-US" altLang="ko-KR" sz="1600" dirty="0"/>
              <a:t>hidden</a:t>
            </a:r>
            <a:r>
              <a:rPr lang="ko-KR" altLang="en-US" sz="1600" dirty="0"/>
              <a:t> </a:t>
            </a:r>
            <a:r>
              <a:rPr lang="en-US" altLang="ko-KR" sz="1600" dirty="0"/>
              <a:t>state</a:t>
            </a:r>
            <a:r>
              <a:rPr lang="ko-KR" altLang="en-US" sz="1600" dirty="0"/>
              <a:t>  </a:t>
            </a:r>
            <a:r>
              <a:rPr lang="en-US" altLang="ko-KR" sz="1600" dirty="0"/>
              <a:t>-&gt; fully connected layer -&gt;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-&gt; alpha ( attention</a:t>
            </a:r>
            <a:r>
              <a:rPr lang="ko-KR" altLang="en-US" sz="1600" dirty="0"/>
              <a:t> </a:t>
            </a:r>
            <a:r>
              <a:rPr lang="en-US" altLang="ko-KR" sz="1600" dirty="0"/>
              <a:t>weight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Encoder output * attention weight -&gt; context vector ( </a:t>
            </a:r>
            <a:r>
              <a:rPr lang="en-US" altLang="ko-KR" sz="1600" dirty="0" err="1"/>
              <a:t>z^t</a:t>
            </a:r>
            <a:r>
              <a:rPr lang="en-US" altLang="ko-KR" sz="1600" dirty="0"/>
              <a:t>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Sigmoid gate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language model </a:t>
            </a:r>
            <a:r>
              <a:rPr lang="ko-KR" altLang="en-US" sz="1600" dirty="0"/>
              <a:t>에 초점을 둘 것인지 </a:t>
            </a:r>
            <a:r>
              <a:rPr lang="en-US" altLang="ko-KR" sz="1600" dirty="0"/>
              <a:t>, image</a:t>
            </a:r>
            <a:r>
              <a:rPr lang="ko-KR" altLang="en-US" sz="1600" dirty="0"/>
              <a:t>에 초점을 둘 것인지 고려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7A421D-D1F2-4E1C-A090-A572342E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22" y="3949190"/>
            <a:ext cx="2890574" cy="13817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05ECF8-A05B-4797-B329-658872CDE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23"/>
          <a:stretch/>
        </p:blipFill>
        <p:spPr>
          <a:xfrm>
            <a:off x="442399" y="4125090"/>
            <a:ext cx="2532404" cy="517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C78AF-4BF0-4886-84A7-B6E219587717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en-US" altLang="ko-KR" sz="2400" dirty="0"/>
              <a:t> mechanism – soft attention 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038DB7-FB22-42EB-96C6-4E9981324CC6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911F53-6B42-4523-96D9-703AB8B34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72"/>
          <a:stretch/>
        </p:blipFill>
        <p:spPr>
          <a:xfrm>
            <a:off x="3416083" y="4125090"/>
            <a:ext cx="2532404" cy="8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1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8" y="1007762"/>
            <a:ext cx="11782163" cy="5215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Decoder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Long Short-Term Memory network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LSTM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초기 값은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 vector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평균값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LSTM은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매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time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stamp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마다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caption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vector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y의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요소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yt를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생성한다.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LSTM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cell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하나에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input으로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들어오는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ht−1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hidden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state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벡터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Eyt−1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t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−1 시점에서 생성된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caption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yt−1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임베딩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벡터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z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^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 :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context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vector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attention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model에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의해서 결정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ate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갱신된 기억 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 : c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불필요한 내용을 제거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출력을 결정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기억 셀 추가 내용 조정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W, U, Z 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b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입력 가중치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편향 값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DB82F6-5A68-4CEA-9526-A7F0AD9A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615" y="1053928"/>
            <a:ext cx="3973967" cy="3038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B58C58-A127-4294-A23E-604D46BE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87" y="4564191"/>
            <a:ext cx="4791855" cy="1619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DDF43-9F1F-4B73-8274-D48E4933B222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Decoder</a:t>
            </a:r>
            <a:endParaRPr lang="ko-KR" altLang="en-US" sz="2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146F0-2B17-46D2-B38D-00E8812763E8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1001B8-14AD-43B9-B180-37D5A6031426}"/>
              </a:ext>
            </a:extLst>
          </p:cNvPr>
          <p:cNvSpPr/>
          <p:nvPr/>
        </p:nvSpPr>
        <p:spPr>
          <a:xfrm>
            <a:off x="607162" y="2874874"/>
            <a:ext cx="6225235" cy="7973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55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5DB85-CC83-45B1-A548-ECD7B20BD9AB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Decoder</a:t>
            </a:r>
            <a:endParaRPr lang="ko-KR" altLang="en-US" sz="2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6ACEF-B7A3-4D32-8903-09BB52336A0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7" name="슬라이드 번호 개체 틀 3">
            <a:extLst>
              <a:ext uri="{FF2B5EF4-FFF2-40B4-BE49-F238E27FC236}">
                <a16:creationId xmlns:a16="http://schemas.microsoft.com/office/drawing/2014/main" id="{EB97A026-3395-4BA1-A2FB-D57E79DD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0DF70A-957E-4445-92D9-9674CBEBF820}"/>
              </a:ext>
            </a:extLst>
          </p:cNvPr>
          <p:cNvSpPr/>
          <p:nvPr/>
        </p:nvSpPr>
        <p:spPr>
          <a:xfrm>
            <a:off x="3826412" y="2897929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6D8B7D-24FB-474B-9DFC-2A8E548D36A5}"/>
              </a:ext>
            </a:extLst>
          </p:cNvPr>
          <p:cNvSpPr/>
          <p:nvPr/>
        </p:nvSpPr>
        <p:spPr>
          <a:xfrm>
            <a:off x="5197491" y="2903283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0D11FA-A78E-4EA2-B45F-F55B3D012B44}"/>
              </a:ext>
            </a:extLst>
          </p:cNvPr>
          <p:cNvCxnSpPr>
            <a:stCxn id="17" idx="3"/>
            <a:endCxn id="44" idx="1"/>
          </p:cNvCxnSpPr>
          <p:nvPr/>
        </p:nvCxnSpPr>
        <p:spPr>
          <a:xfrm>
            <a:off x="4714308" y="3087321"/>
            <a:ext cx="483183" cy="5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0E8523-4BBF-44E2-A51B-A486448EB9C6}"/>
              </a:ext>
            </a:extLst>
          </p:cNvPr>
          <p:cNvSpPr/>
          <p:nvPr/>
        </p:nvSpPr>
        <p:spPr>
          <a:xfrm>
            <a:off x="6489745" y="2903287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50D1EA-3549-46ED-9FFE-3E1DAE60E4E3}"/>
              </a:ext>
            </a:extLst>
          </p:cNvPr>
          <p:cNvSpPr/>
          <p:nvPr/>
        </p:nvSpPr>
        <p:spPr>
          <a:xfrm>
            <a:off x="7874075" y="2901078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21645B5-BF70-4973-A991-D1030282CA39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 flipV="1">
            <a:off x="7377641" y="3090470"/>
            <a:ext cx="496434" cy="2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E9676B-8CD2-4050-BFA9-023E79A314BA}"/>
              </a:ext>
            </a:extLst>
          </p:cNvPr>
          <p:cNvGrpSpPr/>
          <p:nvPr/>
        </p:nvGrpSpPr>
        <p:grpSpPr>
          <a:xfrm>
            <a:off x="3608723" y="3908759"/>
            <a:ext cx="1298555" cy="1890639"/>
            <a:chOff x="2562239" y="4510157"/>
            <a:chExt cx="1298555" cy="18906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A96FD-97EA-4C1C-9BFA-5269BA526ABC}"/>
                </a:ext>
              </a:extLst>
            </p:cNvPr>
            <p:cNvSpPr txBox="1"/>
            <p:nvPr/>
          </p:nvSpPr>
          <p:spPr>
            <a:xfrm>
              <a:off x="2562239" y="4748876"/>
              <a:ext cx="1275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&lt;start&gt;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76F14EF-9FE0-4048-BB03-2C03B8878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930" t="10118"/>
            <a:stretch/>
          </p:blipFill>
          <p:spPr>
            <a:xfrm>
              <a:off x="2587377" y="5326149"/>
              <a:ext cx="1159298" cy="105378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C68F07-5039-471E-BABE-F907BE6723F0}"/>
                </a:ext>
              </a:extLst>
            </p:cNvPr>
            <p:cNvSpPr txBox="1"/>
            <p:nvPr/>
          </p:nvSpPr>
          <p:spPr>
            <a:xfrm>
              <a:off x="2995992" y="5077621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1492347-920B-4DC3-9864-B6694EFDD89E}"/>
                </a:ext>
              </a:extLst>
            </p:cNvPr>
            <p:cNvSpPr/>
            <p:nvPr/>
          </p:nvSpPr>
          <p:spPr>
            <a:xfrm>
              <a:off x="2585204" y="451015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D2DD684-F1E7-4B22-AB54-10AB1BA211F3}"/>
              </a:ext>
            </a:extLst>
          </p:cNvPr>
          <p:cNvGrpSpPr/>
          <p:nvPr/>
        </p:nvGrpSpPr>
        <p:grpSpPr>
          <a:xfrm>
            <a:off x="4959116" y="3915389"/>
            <a:ext cx="1285753" cy="1890639"/>
            <a:chOff x="3868459" y="4516787"/>
            <a:chExt cx="1285753" cy="189063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7580B9A-9975-4986-B28C-B5618D6E6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A82D91-BF6A-4CFA-8FD6-6CFE6D43D2A1}"/>
                </a:ext>
              </a:extLst>
            </p:cNvPr>
            <p:cNvSpPr txBox="1"/>
            <p:nvPr/>
          </p:nvSpPr>
          <p:spPr>
            <a:xfrm>
              <a:off x="3878622" y="4764211"/>
              <a:ext cx="1275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word1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8A58A0-52A2-4EA2-A464-1B78A75FE583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15CC08-9ED2-420A-9811-4B6D73713214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4C53190-C8C0-4E8D-A9C8-FA64B1F00C6D}"/>
              </a:ext>
            </a:extLst>
          </p:cNvPr>
          <p:cNvGrpSpPr/>
          <p:nvPr/>
        </p:nvGrpSpPr>
        <p:grpSpPr>
          <a:xfrm>
            <a:off x="6313047" y="3917600"/>
            <a:ext cx="1275590" cy="1890639"/>
            <a:chOff x="3868459" y="4516787"/>
            <a:chExt cx="1275590" cy="1890639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1C1AB5D-C743-4CF3-872B-347DE1E9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C6029B-EEBA-4905-A572-1AF1A2868E5C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7CDBD8-0744-45A8-ACBB-D70DCD9EC5AC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7108459-7344-4E75-9A80-1AC913FE9EEB}"/>
              </a:ext>
            </a:extLst>
          </p:cNvPr>
          <p:cNvGrpSpPr/>
          <p:nvPr/>
        </p:nvGrpSpPr>
        <p:grpSpPr>
          <a:xfrm>
            <a:off x="7680228" y="3910974"/>
            <a:ext cx="1275590" cy="1890639"/>
            <a:chOff x="3868459" y="4516787"/>
            <a:chExt cx="1275590" cy="189063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6BEE605B-2593-430E-A522-0319339A0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1C9834-E77C-472B-997D-ED0BA69DBCB4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AE405A2-72DF-4523-806E-5258B091405C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D30B4FE-C7F9-4DEA-BF73-6EB02C022850}"/>
              </a:ext>
            </a:extLst>
          </p:cNvPr>
          <p:cNvGrpSpPr/>
          <p:nvPr/>
        </p:nvGrpSpPr>
        <p:grpSpPr>
          <a:xfrm>
            <a:off x="9058454" y="3910974"/>
            <a:ext cx="1275590" cy="1890639"/>
            <a:chOff x="3868459" y="4516787"/>
            <a:chExt cx="1275590" cy="189063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F942420-DEC6-4AF3-BDBB-D3C88E1A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A0E9A7-7521-4283-8BD9-63C70EF1D348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6CAFF97-36AB-4A6A-A180-465E32C657BD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554AA75-6E9E-4C51-B269-4C5F85C947E2}"/>
              </a:ext>
            </a:extLst>
          </p:cNvPr>
          <p:cNvSpPr txBox="1"/>
          <p:nvPr/>
        </p:nvSpPr>
        <p:spPr>
          <a:xfrm>
            <a:off x="6323215" y="4165026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16D849-089C-4FE1-BD33-FD9B5733B2AE}"/>
              </a:ext>
            </a:extLst>
          </p:cNvPr>
          <p:cNvSpPr txBox="1"/>
          <p:nvPr/>
        </p:nvSpPr>
        <p:spPr>
          <a:xfrm>
            <a:off x="7685984" y="4162825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826EF9-DE0C-4FD5-A8FD-70E87D5375E8}"/>
              </a:ext>
            </a:extLst>
          </p:cNvPr>
          <p:cNvSpPr txBox="1"/>
          <p:nvPr/>
        </p:nvSpPr>
        <p:spPr>
          <a:xfrm>
            <a:off x="9062009" y="4160621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3F3C933-F8A3-4C7E-A525-F4BE84001ADB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6085387" y="3092675"/>
            <a:ext cx="404358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B408985-328A-42B6-BEE8-9747B97FBFBF}"/>
              </a:ext>
            </a:extLst>
          </p:cNvPr>
          <p:cNvSpPr/>
          <p:nvPr/>
        </p:nvSpPr>
        <p:spPr>
          <a:xfrm>
            <a:off x="9267762" y="2907703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1B1E871-CF60-443B-84C7-283D491BD74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8771328" y="3097095"/>
            <a:ext cx="496434" cy="2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1ACC9EC-4979-4D14-96C3-3A707FDCFECD}"/>
              </a:ext>
            </a:extLst>
          </p:cNvPr>
          <p:cNvCxnSpPr>
            <a:stCxn id="22" idx="0"/>
            <a:endCxn id="17" idx="2"/>
          </p:cNvCxnSpPr>
          <p:nvPr/>
        </p:nvCxnSpPr>
        <p:spPr>
          <a:xfrm flipV="1">
            <a:off x="4269483" y="327671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B29DC8B-BC7A-4330-A115-546A6233B39F}"/>
              </a:ext>
            </a:extLst>
          </p:cNvPr>
          <p:cNvCxnSpPr/>
          <p:nvPr/>
        </p:nvCxnSpPr>
        <p:spPr>
          <a:xfrm flipV="1">
            <a:off x="5641439" y="329650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DC092EA-55AB-45BB-9C9C-D9AA1D00DC93}"/>
              </a:ext>
            </a:extLst>
          </p:cNvPr>
          <p:cNvCxnSpPr/>
          <p:nvPr/>
        </p:nvCxnSpPr>
        <p:spPr>
          <a:xfrm flipV="1">
            <a:off x="6990597" y="327671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58940E-E49B-4EE8-BE79-F2F3B4E3628E}"/>
              </a:ext>
            </a:extLst>
          </p:cNvPr>
          <p:cNvCxnSpPr/>
          <p:nvPr/>
        </p:nvCxnSpPr>
        <p:spPr>
          <a:xfrm flipV="1">
            <a:off x="8359107" y="3291910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2227A01-C2E9-4549-A996-8C64864D7AF2}"/>
              </a:ext>
            </a:extLst>
          </p:cNvPr>
          <p:cNvCxnSpPr/>
          <p:nvPr/>
        </p:nvCxnSpPr>
        <p:spPr>
          <a:xfrm flipV="1">
            <a:off x="9740777" y="327671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1C83D92-685C-4673-84BE-20FC152D1D3C}"/>
              </a:ext>
            </a:extLst>
          </p:cNvPr>
          <p:cNvCxnSpPr/>
          <p:nvPr/>
        </p:nvCxnSpPr>
        <p:spPr>
          <a:xfrm flipV="1">
            <a:off x="4267271" y="2276179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72DB513-6D45-478E-9A61-FF8D8CACDF4A}"/>
              </a:ext>
            </a:extLst>
          </p:cNvPr>
          <p:cNvCxnSpPr/>
          <p:nvPr/>
        </p:nvCxnSpPr>
        <p:spPr>
          <a:xfrm flipV="1">
            <a:off x="5642316" y="226588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047EB8A-3287-4803-A74E-A0D021C33114}"/>
              </a:ext>
            </a:extLst>
          </p:cNvPr>
          <p:cNvCxnSpPr/>
          <p:nvPr/>
        </p:nvCxnSpPr>
        <p:spPr>
          <a:xfrm flipV="1">
            <a:off x="6988385" y="2276179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7E0299FB-BB65-4177-9A3F-5B5C3400C16E}"/>
              </a:ext>
            </a:extLst>
          </p:cNvPr>
          <p:cNvCxnSpPr/>
          <p:nvPr/>
        </p:nvCxnSpPr>
        <p:spPr>
          <a:xfrm flipV="1">
            <a:off x="8353358" y="2286804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BC18B65-F37A-4E0B-8F02-1CD59CE16AA7}"/>
              </a:ext>
            </a:extLst>
          </p:cNvPr>
          <p:cNvCxnSpPr/>
          <p:nvPr/>
        </p:nvCxnSpPr>
        <p:spPr>
          <a:xfrm flipV="1">
            <a:off x="9738565" y="2276179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E718577-EC7B-4E91-B01A-3FB0323E1C85}"/>
              </a:ext>
            </a:extLst>
          </p:cNvPr>
          <p:cNvSpPr txBox="1"/>
          <p:nvPr/>
        </p:nvSpPr>
        <p:spPr>
          <a:xfrm>
            <a:off x="7715563" y="1918678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722FEF3-F6C4-4A7A-80B7-61A673A7C560}"/>
              </a:ext>
            </a:extLst>
          </p:cNvPr>
          <p:cNvSpPr txBox="1"/>
          <p:nvPr/>
        </p:nvSpPr>
        <p:spPr>
          <a:xfrm>
            <a:off x="9253170" y="1920242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&lt;end&gt;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0575C9-F25E-4C8B-AF13-94C4A7A5A9E5}"/>
              </a:ext>
            </a:extLst>
          </p:cNvPr>
          <p:cNvSpPr txBox="1"/>
          <p:nvPr/>
        </p:nvSpPr>
        <p:spPr>
          <a:xfrm>
            <a:off x="5037457" y="1929493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word2</a:t>
            </a:r>
            <a:endParaRPr kumimoji="0" lang="ko-KR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DB50A64-F451-4E55-BB70-F70752FD2E90}"/>
              </a:ext>
            </a:extLst>
          </p:cNvPr>
          <p:cNvSpPr txBox="1"/>
          <p:nvPr/>
        </p:nvSpPr>
        <p:spPr>
          <a:xfrm>
            <a:off x="6415289" y="1918678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word3</a:t>
            </a:r>
            <a:endParaRPr kumimoji="0" lang="ko-KR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85EB2B-3415-480B-89B6-35D72B02C7C6}"/>
              </a:ext>
            </a:extLst>
          </p:cNvPr>
          <p:cNvSpPr txBox="1"/>
          <p:nvPr/>
        </p:nvSpPr>
        <p:spPr>
          <a:xfrm>
            <a:off x="3601287" y="1942530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03AED89-A24F-4F15-B678-59C3FF77E1D7}"/>
              </a:ext>
            </a:extLst>
          </p:cNvPr>
          <p:cNvSpPr/>
          <p:nvPr/>
        </p:nvSpPr>
        <p:spPr>
          <a:xfrm>
            <a:off x="642731" y="5137425"/>
            <a:ext cx="2846568" cy="524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Weighted encoded images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 white regions have higher weight)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2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6ACEF-B7A3-4D32-8903-09BB52336A0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3F4DC3E-8EA2-4BE0-A750-4E80244A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01" y="1089624"/>
            <a:ext cx="9015212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30262E-66D3-48B1-8A08-C385FEC94740}"/>
              </a:ext>
            </a:extLst>
          </p:cNvPr>
          <p:cNvSpPr txBox="1"/>
          <p:nvPr/>
        </p:nvSpPr>
        <p:spPr>
          <a:xfrm>
            <a:off x="1124197" y="6337465"/>
            <a:ext cx="982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man riding a skateboard down a street.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7DAEC4-C97C-4260-BF5F-670296E91A9A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80160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5DB85-CC83-45B1-A548-ECD7B20BD9AB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Testing</a:t>
            </a:r>
            <a:endParaRPr lang="ko-KR" altLang="en-US" sz="2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6ACEF-B7A3-4D32-8903-09BB52336A0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0262E-66D3-48B1-8A08-C385FEC94740}"/>
              </a:ext>
            </a:extLst>
          </p:cNvPr>
          <p:cNvSpPr txBox="1"/>
          <p:nvPr/>
        </p:nvSpPr>
        <p:spPr>
          <a:xfrm>
            <a:off x="528388" y="6355228"/>
            <a:ext cx="982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man standing in front of a laptop computer.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6E93CA-F297-48CD-8D23-4D6DA3CF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5" y="1048967"/>
            <a:ext cx="9343932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6016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37963-2DE0-4D94-9C71-D68EB1EB8A2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Introduction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EC6F64-6539-4E06-94AD-EE9FB63C2A14}"/>
              </a:ext>
            </a:extLst>
          </p:cNvPr>
          <p:cNvSpPr/>
          <p:nvPr/>
        </p:nvSpPr>
        <p:spPr>
          <a:xfrm>
            <a:off x="9002958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5D14C-9D7E-4A83-B6BB-8C0290D09BFC}"/>
              </a:ext>
            </a:extLst>
          </p:cNvPr>
          <p:cNvSpPr txBox="1"/>
          <p:nvPr/>
        </p:nvSpPr>
        <p:spPr>
          <a:xfrm>
            <a:off x="231339" y="1055240"/>
            <a:ext cx="1178216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[Visual Causality Captioning]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태스크 </a:t>
            </a:r>
            <a:r>
              <a:rPr lang="en-US" altLang="ko-KR" sz="1600" dirty="0"/>
              <a:t>: </a:t>
            </a:r>
            <a:r>
              <a:rPr lang="ko-KR" altLang="en-US" sz="1600" dirty="0"/>
              <a:t>순차적 이미지 쌍의 </a:t>
            </a:r>
            <a:r>
              <a:rPr lang="en-US" altLang="ko-KR" sz="1600" dirty="0"/>
              <a:t>2</a:t>
            </a:r>
            <a:r>
              <a:rPr lang="ko-KR" altLang="en-US" sz="1600" dirty="0"/>
              <a:t>번째 이미지와 해당 이미지의 이벤트를 연결한 문장을 주었을 때 문장을 생성한다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baseline="30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en-US" altLang="ko-KR" sz="1600" baseline="30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en-US" altLang="ko-KR" sz="1600" baseline="30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인과관계성이 나타나는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Model  : encoder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–decoder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(attention mechanism </a:t>
            </a:r>
            <a:r>
              <a:rPr lang="ko-KR" altLang="en-US" sz="1600" dirty="0">
                <a:solidFill>
                  <a:prstClr val="black"/>
                </a:solidFill>
              </a:rPr>
              <a:t>사용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888621-971B-440D-B3AE-18CEEF0D9233}"/>
              </a:ext>
            </a:extLst>
          </p:cNvPr>
          <p:cNvGrpSpPr/>
          <p:nvPr/>
        </p:nvGrpSpPr>
        <p:grpSpPr>
          <a:xfrm>
            <a:off x="471417" y="3542766"/>
            <a:ext cx="11328682" cy="1054709"/>
            <a:chOff x="603004" y="4435142"/>
            <a:chExt cx="11328682" cy="105470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4967199-F2B8-4935-9E02-0EAB8F408068}"/>
                </a:ext>
              </a:extLst>
            </p:cNvPr>
            <p:cNvGrpSpPr/>
            <p:nvPr/>
          </p:nvGrpSpPr>
          <p:grpSpPr>
            <a:xfrm>
              <a:off x="603004" y="4485231"/>
              <a:ext cx="1154097" cy="944152"/>
              <a:chOff x="670265" y="4502987"/>
              <a:chExt cx="1154097" cy="94415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6D5FDE-0580-4B50-BE83-1F736530846A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424A37-B952-4B3F-B310-89ABF7813CC6}"/>
                  </a:ext>
                </a:extLst>
              </p:cNvPr>
              <p:cNvSpPr txBox="1"/>
              <p:nvPr/>
            </p:nvSpPr>
            <p:spPr>
              <a:xfrm>
                <a:off x="816747" y="4651898"/>
                <a:ext cx="86113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Input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Image</a:t>
                </a:r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DD05062-BCE6-4A93-84CF-91E906271F0C}"/>
                </a:ext>
              </a:extLst>
            </p:cNvPr>
            <p:cNvGrpSpPr/>
            <p:nvPr/>
          </p:nvGrpSpPr>
          <p:grpSpPr>
            <a:xfrm>
              <a:off x="2396971" y="4435142"/>
              <a:ext cx="1560078" cy="1044329"/>
              <a:chOff x="2104008" y="4758431"/>
              <a:chExt cx="1560078" cy="104432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2D41FC-D91E-4AB3-89E9-351804C9B92D}"/>
                  </a:ext>
                </a:extLst>
              </p:cNvPr>
              <p:cNvSpPr txBox="1"/>
              <p:nvPr/>
            </p:nvSpPr>
            <p:spPr>
              <a:xfrm>
                <a:off x="2104008" y="4758431"/>
                <a:ext cx="1560078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A1C384-A025-4163-99FC-D6DF7FFAA373}"/>
                  </a:ext>
                </a:extLst>
              </p:cNvPr>
              <p:cNvSpPr txBox="1"/>
              <p:nvPr/>
            </p:nvSpPr>
            <p:spPr>
              <a:xfrm>
                <a:off x="2350370" y="5095340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0FC001-1D40-4946-A4A8-5B3297DC8FD1}"/>
                </a:ext>
              </a:extLst>
            </p:cNvPr>
            <p:cNvSpPr txBox="1"/>
            <p:nvPr/>
          </p:nvSpPr>
          <p:spPr>
            <a:xfrm>
              <a:off x="4583103" y="4459596"/>
              <a:ext cx="1038687" cy="994241"/>
            </a:xfrm>
            <a:prstGeom prst="rect">
              <a:avLst/>
            </a:prstGeom>
            <a:noFill/>
            <a:ln w="19050">
              <a:solidFill>
                <a:srgbClr val="577EB8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04903EC-8D2F-4E58-AF27-678B54938159}"/>
                </a:ext>
              </a:extLst>
            </p:cNvPr>
            <p:cNvGrpSpPr/>
            <p:nvPr/>
          </p:nvGrpSpPr>
          <p:grpSpPr>
            <a:xfrm>
              <a:off x="6329518" y="4445522"/>
              <a:ext cx="2459114" cy="1044329"/>
              <a:chOff x="1500506" y="4768967"/>
              <a:chExt cx="2459114" cy="104432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8AE3EF-2D3A-4876-B95B-2910A8E60D5D}"/>
                  </a:ext>
                </a:extLst>
              </p:cNvPr>
              <p:cNvSpPr txBox="1"/>
              <p:nvPr/>
            </p:nvSpPr>
            <p:spPr>
              <a:xfrm>
                <a:off x="1500506" y="4768967"/>
                <a:ext cx="2459114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4F8A49-1CE0-4BC3-AF6D-891B2DC88CEC}"/>
                  </a:ext>
                </a:extLst>
              </p:cNvPr>
              <p:cNvSpPr txBox="1"/>
              <p:nvPr/>
            </p:nvSpPr>
            <p:spPr>
              <a:xfrm>
                <a:off x="2210538" y="5105536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30BCE4B-58ED-4AE2-B637-FB98303746AF}"/>
                </a:ext>
              </a:extLst>
            </p:cNvPr>
            <p:cNvGrpSpPr/>
            <p:nvPr/>
          </p:nvGrpSpPr>
          <p:grpSpPr>
            <a:xfrm>
              <a:off x="9667339" y="4694022"/>
              <a:ext cx="2264347" cy="532635"/>
              <a:chOff x="670265" y="4502987"/>
              <a:chExt cx="1154097" cy="94415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4960EB9-3FA1-40C6-9028-417996CC397A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4C9504-8D01-4A6D-A395-801134C5C985}"/>
                  </a:ext>
                </a:extLst>
              </p:cNvPr>
              <p:cNvSpPr txBox="1"/>
              <p:nvPr/>
            </p:nvSpPr>
            <p:spPr>
              <a:xfrm>
                <a:off x="760577" y="4642346"/>
                <a:ext cx="1007615" cy="65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Output Caption</a:t>
                </a:r>
                <a:endParaRPr lang="ko-KR" altLang="en-US" dirty="0"/>
              </a:p>
            </p:txBody>
          </p:sp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2EBCC7C-B90F-4D89-960A-E33735A3B5F0}"/>
                </a:ext>
              </a:extLst>
            </p:cNvPr>
            <p:cNvCxnSpPr>
              <a:cxnSpLocks/>
              <a:stCxn id="28" idx="3"/>
              <a:endCxn id="26" idx="1"/>
            </p:cNvCxnSpPr>
            <p:nvPr/>
          </p:nvCxnSpPr>
          <p:spPr>
            <a:xfrm>
              <a:off x="1757101" y="4957307"/>
              <a:ext cx="63987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D9B1BFF-4D73-4B8C-A286-D09684169B51}"/>
                </a:ext>
              </a:extLst>
            </p:cNvPr>
            <p:cNvCxnSpPr>
              <a:cxnSpLocks/>
              <a:stCxn id="26" idx="3"/>
              <a:endCxn id="12" idx="1"/>
            </p:cNvCxnSpPr>
            <p:nvPr/>
          </p:nvCxnSpPr>
          <p:spPr>
            <a:xfrm flipV="1">
              <a:off x="3957049" y="4956717"/>
              <a:ext cx="626054" cy="5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0C3F334-88A4-4698-BCA8-EDE85BB771BA}"/>
                </a:ext>
              </a:extLst>
            </p:cNvPr>
            <p:cNvCxnSpPr>
              <a:cxnSpLocks/>
              <a:stCxn id="12" idx="3"/>
              <a:endCxn id="24" idx="1"/>
            </p:cNvCxnSpPr>
            <p:nvPr/>
          </p:nvCxnSpPr>
          <p:spPr>
            <a:xfrm>
              <a:off x="5621790" y="4956717"/>
              <a:ext cx="707728" cy="10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0DD206E-FD8F-4BBD-9132-D61AF9B9D84C}"/>
                </a:ext>
              </a:extLst>
            </p:cNvPr>
            <p:cNvCxnSpPr>
              <a:stCxn id="24" idx="3"/>
              <a:endCxn id="22" idx="1"/>
            </p:cNvCxnSpPr>
            <p:nvPr/>
          </p:nvCxnSpPr>
          <p:spPr>
            <a:xfrm flipV="1">
              <a:off x="8788632" y="4960340"/>
              <a:ext cx="878707" cy="73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143C0599-19E0-4E83-B364-D19B5984E90E}"/>
                </a:ext>
              </a:extLst>
            </p:cNvPr>
            <p:cNvCxnSpPr>
              <a:stCxn id="24" idx="2"/>
              <a:endCxn id="12" idx="2"/>
            </p:cNvCxnSpPr>
            <p:nvPr/>
          </p:nvCxnSpPr>
          <p:spPr>
            <a:xfrm rot="5400000" flipH="1">
              <a:off x="6312754" y="4243530"/>
              <a:ext cx="36014" cy="2456628"/>
            </a:xfrm>
            <a:prstGeom prst="bentConnector3">
              <a:avLst>
                <a:gd name="adj1" fmla="val -634753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411ECA-95CD-4813-907D-2DEDA46A3E04}"/>
                </a:ext>
              </a:extLst>
            </p:cNvPr>
            <p:cNvSpPr txBox="1"/>
            <p:nvPr/>
          </p:nvSpPr>
          <p:spPr>
            <a:xfrm>
              <a:off x="4650489" y="4708159"/>
              <a:ext cx="971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Attention</a:t>
              </a:r>
            </a:p>
            <a:p>
              <a:pPr algn="ctr"/>
              <a:r>
                <a:rPr lang="en-US" altLang="ko-KR" sz="1400" dirty="0"/>
                <a:t>model</a:t>
              </a:r>
              <a:endParaRPr lang="ko-KR" altLang="en-US" sz="14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C55A99F-6DE9-4B1F-AD38-FAAD645D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9" y="4989436"/>
            <a:ext cx="1019439" cy="10194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52C8456-6A19-4989-903B-C0DF6F37B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07" y="5009082"/>
            <a:ext cx="1019439" cy="1019439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AC16AAB8-D78E-44D1-984F-86B7A1EF7FFE}"/>
              </a:ext>
            </a:extLst>
          </p:cNvPr>
          <p:cNvSpPr/>
          <p:nvPr/>
        </p:nvSpPr>
        <p:spPr>
          <a:xfrm>
            <a:off x="1319539" y="4812021"/>
            <a:ext cx="1364974" cy="14135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45E02D-9A6F-4FA9-B935-3DC3AC111CA8}"/>
              </a:ext>
            </a:extLst>
          </p:cNvPr>
          <p:cNvCxnSpPr>
            <a:cxnSpLocks/>
            <a:stCxn id="42" idx="0"/>
            <a:endCxn id="28" idx="2"/>
          </p:cNvCxnSpPr>
          <p:nvPr/>
        </p:nvCxnSpPr>
        <p:spPr>
          <a:xfrm flipH="1" flipV="1">
            <a:off x="1048466" y="4537007"/>
            <a:ext cx="953560" cy="2750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01EF4E-FD00-4BD5-90BE-D14DFE3EE1D5}"/>
              </a:ext>
            </a:extLst>
          </p:cNvPr>
          <p:cNvSpPr txBox="1"/>
          <p:nvPr/>
        </p:nvSpPr>
        <p:spPr>
          <a:xfrm>
            <a:off x="10040357" y="5009082"/>
            <a:ext cx="1389355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[e1] </a:t>
            </a:r>
            <a:r>
              <a:rPr lang="ko-KR" altLang="en-US" dirty="0"/>
              <a:t> </a:t>
            </a:r>
            <a:r>
              <a:rPr lang="en-US" altLang="ko-KR" dirty="0"/>
              <a:t>so [e2]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EFA6F4D-3865-4BE8-B28F-4D3BA61B7C44}"/>
              </a:ext>
            </a:extLst>
          </p:cNvPr>
          <p:cNvCxnSpPr>
            <a:cxnSpLocks/>
          </p:cNvCxnSpPr>
          <p:nvPr/>
        </p:nvCxnSpPr>
        <p:spPr>
          <a:xfrm flipH="1">
            <a:off x="10688090" y="4440590"/>
            <a:ext cx="1" cy="4838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05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Train.json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/ 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Val.json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/ 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Test.json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Vis-Causal</a:t>
            </a:r>
            <a:r>
              <a:rPr lang="ko-KR" altLang="en-US" sz="1400" dirty="0"/>
              <a:t>을 사용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인접한 이미지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개에서 뒤에 있는 이미지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인과 관계성이 높은 문장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event1, event2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so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를 사용하여 연결한 문장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Img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이미지에 해당하는 문장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gt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Train 2599 / 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val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 329 / test 282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ACE07-70A5-41AB-B259-5975E805F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513"/>
          <a:stretch/>
        </p:blipFill>
        <p:spPr>
          <a:xfrm>
            <a:off x="231339" y="5674745"/>
            <a:ext cx="6665371" cy="9576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3992FA-F3CE-43EB-A208-011CF9F1A033}"/>
              </a:ext>
            </a:extLst>
          </p:cNvPr>
          <p:cNvSpPr/>
          <p:nvPr/>
        </p:nvSpPr>
        <p:spPr>
          <a:xfrm>
            <a:off x="9028621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241881-1AB9-45B1-BD3E-E30500BB9DD7}"/>
              </a:ext>
            </a:extLst>
          </p:cNvPr>
          <p:cNvGrpSpPr/>
          <p:nvPr/>
        </p:nvGrpSpPr>
        <p:grpSpPr>
          <a:xfrm>
            <a:off x="231339" y="3355246"/>
            <a:ext cx="6841755" cy="2007209"/>
            <a:chOff x="703149" y="3707709"/>
            <a:chExt cx="8715113" cy="29309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3172C7-DAB5-4473-A7C2-71333F449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15"/>
            <a:stretch/>
          </p:blipFill>
          <p:spPr>
            <a:xfrm>
              <a:off x="1819921" y="4158124"/>
              <a:ext cx="7598341" cy="1292464"/>
            </a:xfrm>
            <a:prstGeom prst="rect">
              <a:avLst/>
            </a:prstGeom>
          </p:spPr>
        </p:pic>
        <p:sp>
          <p:nvSpPr>
            <p:cNvPr id="12" name="오른쪽 대괄호 11">
              <a:extLst>
                <a:ext uri="{FF2B5EF4-FFF2-40B4-BE49-F238E27FC236}">
                  <a16:creationId xmlns:a16="http://schemas.microsoft.com/office/drawing/2014/main" id="{82DF4EAE-5656-4B8C-B2E4-370B3197853C}"/>
                </a:ext>
              </a:extLst>
            </p:cNvPr>
            <p:cNvSpPr/>
            <p:nvPr/>
          </p:nvSpPr>
          <p:spPr>
            <a:xfrm rot="5400000">
              <a:off x="3178206" y="5176936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E1F65-404C-4ED9-9784-C2218E6C7F79}"/>
                </a:ext>
              </a:extLst>
            </p:cNvPr>
            <p:cNvSpPr txBox="1"/>
            <p:nvPr/>
          </p:nvSpPr>
          <p:spPr>
            <a:xfrm>
              <a:off x="2723225" y="6234223"/>
              <a:ext cx="1389355" cy="369332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[e0]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[e1]</a:t>
              </a:r>
              <a:endParaRPr lang="ko-KR" altLang="en-US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F9107C-7835-4CFC-8AB9-33D54F8D842C}"/>
                </a:ext>
              </a:extLst>
            </p:cNvPr>
            <p:cNvSpPr txBox="1"/>
            <p:nvPr/>
          </p:nvSpPr>
          <p:spPr>
            <a:xfrm>
              <a:off x="798989" y="3710624"/>
              <a:ext cx="612559" cy="40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img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5BD4BE-DC58-4A6E-80A6-5BB807C79614}"/>
                </a:ext>
              </a:extLst>
            </p:cNvPr>
            <p:cNvSpPr txBox="1"/>
            <p:nvPr/>
          </p:nvSpPr>
          <p:spPr>
            <a:xfrm>
              <a:off x="2398528" y="3710623"/>
              <a:ext cx="61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0</a:t>
              </a:r>
              <a:endParaRPr lang="ko-KR" alt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CC53A3-76C5-4157-B663-EFEFFFED806A}"/>
                </a:ext>
              </a:extLst>
            </p:cNvPr>
            <p:cNvSpPr txBox="1"/>
            <p:nvPr/>
          </p:nvSpPr>
          <p:spPr>
            <a:xfrm>
              <a:off x="4092608" y="3707709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2929A-8505-46AA-A0F1-F0300CD64230}"/>
                </a:ext>
              </a:extLst>
            </p:cNvPr>
            <p:cNvSpPr txBox="1"/>
            <p:nvPr/>
          </p:nvSpPr>
          <p:spPr>
            <a:xfrm>
              <a:off x="5570666" y="3710915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2</a:t>
              </a:r>
              <a:endParaRPr lang="ko-KR" alt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FF7C6B-97F3-4050-9F47-DF91830AFE25}"/>
                </a:ext>
              </a:extLst>
            </p:cNvPr>
            <p:cNvSpPr txBox="1"/>
            <p:nvPr/>
          </p:nvSpPr>
          <p:spPr>
            <a:xfrm>
              <a:off x="7100509" y="3707709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3</a:t>
              </a:r>
              <a:endParaRPr lang="ko-KR" altLang="en-US" sz="1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03F941-F7E0-4E56-A7E8-1A54B6AF1923}"/>
                </a:ext>
              </a:extLst>
            </p:cNvPr>
            <p:cNvSpPr txBox="1"/>
            <p:nvPr/>
          </p:nvSpPr>
          <p:spPr>
            <a:xfrm>
              <a:off x="8559332" y="3707709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4</a:t>
              </a:r>
              <a:endParaRPr lang="ko-KR" alt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3B1E7E-7649-44B4-900C-25A548C752F7}"/>
                </a:ext>
              </a:extLst>
            </p:cNvPr>
            <p:cNvSpPr txBox="1"/>
            <p:nvPr/>
          </p:nvSpPr>
          <p:spPr>
            <a:xfrm>
              <a:off x="703149" y="6234222"/>
              <a:ext cx="804239" cy="40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event</a:t>
              </a:r>
              <a:endParaRPr lang="ko-KR" altLang="en-US" sz="12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BBE86F6-E6D9-4498-BB00-CEFBFA7D572E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3417903" y="5929984"/>
              <a:ext cx="0" cy="30423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오른쪽 대괄호 21">
              <a:extLst>
                <a:ext uri="{FF2B5EF4-FFF2-40B4-BE49-F238E27FC236}">
                  <a16:creationId xmlns:a16="http://schemas.microsoft.com/office/drawing/2014/main" id="{17C48623-B39D-4FF1-9390-1688F6FB8C2E}"/>
                </a:ext>
              </a:extLst>
            </p:cNvPr>
            <p:cNvSpPr/>
            <p:nvPr/>
          </p:nvSpPr>
          <p:spPr>
            <a:xfrm rot="5400000">
              <a:off x="4751038" y="5160660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D57673-0A8C-4A8C-ABD6-4B1061602099}"/>
                </a:ext>
              </a:extLst>
            </p:cNvPr>
            <p:cNvSpPr txBox="1"/>
            <p:nvPr/>
          </p:nvSpPr>
          <p:spPr>
            <a:xfrm>
              <a:off x="4296057" y="6217947"/>
              <a:ext cx="1389355" cy="369333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[e1]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[e2]</a:t>
              </a:r>
              <a:endParaRPr lang="ko-KR" altLang="en-US" sz="10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CFC6F3-0DCD-436A-8972-E18119298568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4990735" y="5913708"/>
              <a:ext cx="0" cy="30423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EB1A076D-5D82-4BBC-A88C-D29144E6D8C0}"/>
                </a:ext>
              </a:extLst>
            </p:cNvPr>
            <p:cNvSpPr/>
            <p:nvPr/>
          </p:nvSpPr>
          <p:spPr>
            <a:xfrm rot="5400000">
              <a:off x="6269121" y="5160657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0F1444-FADA-4D0A-9ECB-D3528566F3F3}"/>
                </a:ext>
              </a:extLst>
            </p:cNvPr>
            <p:cNvSpPr txBox="1"/>
            <p:nvPr/>
          </p:nvSpPr>
          <p:spPr>
            <a:xfrm>
              <a:off x="5814140" y="6217944"/>
              <a:ext cx="1389355" cy="369332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[e2]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[e3]</a:t>
              </a:r>
              <a:endParaRPr lang="ko-KR" altLang="en-US" sz="1000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5A9B1AB-01C2-4BAB-9401-B1B5F07538D9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>
              <a:off x="6508818" y="5913705"/>
              <a:ext cx="0" cy="30423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오른쪽 대괄호 27">
              <a:extLst>
                <a:ext uri="{FF2B5EF4-FFF2-40B4-BE49-F238E27FC236}">
                  <a16:creationId xmlns:a16="http://schemas.microsoft.com/office/drawing/2014/main" id="{60FD6CD7-A184-495B-B04A-3EDC829E2436}"/>
                </a:ext>
              </a:extLst>
            </p:cNvPr>
            <p:cNvSpPr/>
            <p:nvPr/>
          </p:nvSpPr>
          <p:spPr>
            <a:xfrm rot="5400000">
              <a:off x="7806439" y="5153254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5626D8-6FDD-471B-961A-0A4DF4CF1648}"/>
                </a:ext>
              </a:extLst>
            </p:cNvPr>
            <p:cNvSpPr txBox="1"/>
            <p:nvPr/>
          </p:nvSpPr>
          <p:spPr>
            <a:xfrm>
              <a:off x="7351458" y="6210542"/>
              <a:ext cx="1389352" cy="369333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[e3]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[e4]</a:t>
              </a:r>
              <a:endParaRPr lang="ko-KR" altLang="en-US" sz="1000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BB8358E-60AA-4757-A9A3-86B8364B6D73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 flipH="1">
              <a:off x="8046134" y="5906302"/>
              <a:ext cx="3" cy="30424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19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913537-7CD9-49B3-9506-94C31A3E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0E2EA-D087-495C-8AE5-48A66E07A83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2BFCA-9B26-41D4-9B0E-1D099E82332C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6CC2B-DA23-4A33-8187-0621F3977AA7}"/>
              </a:ext>
            </a:extLst>
          </p:cNvPr>
          <p:cNvSpPr txBox="1"/>
          <p:nvPr/>
        </p:nvSpPr>
        <p:spPr>
          <a:xfrm>
            <a:off x="231339" y="1055240"/>
            <a:ext cx="11782163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Visual Causality for Time-Consecutive Images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관련논문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Learning Contextual Causality From Time-consecutive Images. (</a:t>
            </a:r>
            <a:r>
              <a:rPr lang="en-US" altLang="ko-KR" sz="1200" dirty="0" err="1"/>
              <a:t>ArXiv</a:t>
            </a:r>
            <a:r>
              <a:rPr lang="en-US" altLang="ko-KR" sz="1200" dirty="0"/>
              <a:t>. Dec 15, 2020 HKUST and CUHK)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Learning Contextual Causality Between Daily Events From Time-Consecutive Images (CVPRW’21)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Image Captioning for an Image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관련논문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Show,</a:t>
            </a:r>
            <a:r>
              <a:rPr lang="ko-KR" altLang="en-US" sz="1200" dirty="0"/>
              <a:t> </a:t>
            </a:r>
            <a:r>
              <a:rPr lang="en-US" altLang="ko-KR" sz="1200" dirty="0"/>
              <a:t>Attend and Tell: Neural Image Caption Generation (ICML’15)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Visual Causality Captioning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</p:txBody>
      </p:sp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742D3EE4-D619-4ADB-B9CD-BEE15436ECE9}"/>
              </a:ext>
            </a:extLst>
          </p:cNvPr>
          <p:cNvSpPr/>
          <p:nvPr/>
        </p:nvSpPr>
        <p:spPr>
          <a:xfrm>
            <a:off x="8809123" y="1991226"/>
            <a:ext cx="932448" cy="25446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왼쪽으로 구부러짐 9">
            <a:extLst>
              <a:ext uri="{FF2B5EF4-FFF2-40B4-BE49-F238E27FC236}">
                <a16:creationId xmlns:a16="http://schemas.microsoft.com/office/drawing/2014/main" id="{FDCE76DE-9C0D-422C-8057-C33670FACCCC}"/>
              </a:ext>
            </a:extLst>
          </p:cNvPr>
          <p:cNvSpPr/>
          <p:nvPr/>
        </p:nvSpPr>
        <p:spPr>
          <a:xfrm>
            <a:off x="7720265" y="3009900"/>
            <a:ext cx="932448" cy="15260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37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unique_vocab.pkl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vis-causal event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에 존재하는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word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수 부족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{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Image_caption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word }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∪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{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vis_causal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event word }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총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9659 vocabulary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*  Vocabulary : word2idx, idx2word,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idx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구성되어 있다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437C5B-8EE7-46B5-95F9-7DD823D62726}"/>
              </a:ext>
            </a:extLst>
          </p:cNvPr>
          <p:cNvGrpSpPr/>
          <p:nvPr/>
        </p:nvGrpSpPr>
        <p:grpSpPr>
          <a:xfrm>
            <a:off x="4873412" y="3198409"/>
            <a:ext cx="4863255" cy="3293210"/>
            <a:chOff x="453813" y="3176102"/>
            <a:chExt cx="4770121" cy="329320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64FDFDE-3997-4332-BB78-ADF8988FDF3C}"/>
                </a:ext>
              </a:extLst>
            </p:cNvPr>
            <p:cNvSpPr/>
            <p:nvPr/>
          </p:nvSpPr>
          <p:spPr>
            <a:xfrm>
              <a:off x="453813" y="3176102"/>
              <a:ext cx="1891453" cy="3293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idx2word</a:t>
              </a:r>
            </a:p>
            <a:p>
              <a:r>
                <a:rPr lang="ko-KR" altLang="en-US" sz="1600" dirty="0"/>
                <a:t>{</a:t>
              </a:r>
              <a:endParaRPr lang="en-US" altLang="ko-KR" sz="1600" dirty="0"/>
            </a:p>
            <a:p>
              <a:r>
                <a:rPr lang="ko-KR" altLang="en-US" sz="1600" dirty="0"/>
                <a:t>"0": "&lt;</a:t>
              </a:r>
              <a:r>
                <a:rPr lang="ko-KR" altLang="en-US" sz="1600" dirty="0" err="1"/>
                <a:t>pad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"1": "&lt;</a:t>
              </a:r>
              <a:r>
                <a:rPr lang="ko-KR" altLang="en-US" sz="1600" dirty="0" err="1"/>
                <a:t>start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"2": "&lt;</a:t>
              </a:r>
              <a:r>
                <a:rPr lang="ko-KR" altLang="en-US" sz="1600" dirty="0" err="1"/>
                <a:t>end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"3": "&lt;</a:t>
              </a:r>
              <a:r>
                <a:rPr lang="ko-KR" altLang="en-US" sz="1600" dirty="0" err="1"/>
                <a:t>unk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"4": "</a:t>
              </a:r>
              <a:r>
                <a:rPr lang="ko-KR" altLang="en-US" sz="1600" dirty="0" err="1"/>
                <a:t>boston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"5": "</a:t>
              </a:r>
              <a:r>
                <a:rPr lang="ko-KR" altLang="en-US" sz="1600" dirty="0" err="1"/>
                <a:t>filing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"6": "</a:t>
              </a:r>
              <a:r>
                <a:rPr lang="ko-KR" altLang="en-US" sz="1600" dirty="0" err="1"/>
                <a:t>skidding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"7": "</a:t>
              </a:r>
              <a:r>
                <a:rPr lang="ko-KR" altLang="en-US" sz="1600" dirty="0" err="1"/>
                <a:t>thrower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"8": "</a:t>
              </a:r>
              <a:r>
                <a:rPr lang="ko-KR" altLang="en-US" sz="1600" dirty="0" err="1"/>
                <a:t>fat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"9": "</a:t>
              </a:r>
              <a:r>
                <a:rPr lang="ko-KR" altLang="en-US" sz="1600" dirty="0" err="1"/>
                <a:t>champagne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"10": "</a:t>
              </a:r>
              <a:r>
                <a:rPr lang="ko-KR" altLang="en-US" sz="1600" dirty="0" err="1"/>
                <a:t>sleeves</a:t>
              </a:r>
              <a:r>
                <a:rPr lang="ko-KR" altLang="en-US" sz="1600" dirty="0"/>
                <a:t>",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1233CC-34A8-40E7-B7A3-C51AEB27F124}"/>
                </a:ext>
              </a:extLst>
            </p:cNvPr>
            <p:cNvSpPr/>
            <p:nvPr/>
          </p:nvSpPr>
          <p:spPr>
            <a:xfrm>
              <a:off x="2833595" y="3576211"/>
              <a:ext cx="2390339" cy="2893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""9649": "</a:t>
              </a:r>
              <a:r>
                <a:rPr lang="ko-KR" altLang="en-US" sz="1600" dirty="0" err="1"/>
                <a:t>washroom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"9650": "</a:t>
              </a:r>
              <a:r>
                <a:rPr lang="ko-KR" altLang="en-US" sz="1600" dirty="0" err="1"/>
                <a:t>lids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"9651": "</a:t>
              </a:r>
              <a:r>
                <a:rPr lang="ko-KR" altLang="en-US" sz="1600" dirty="0" err="1"/>
                <a:t>accident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"9652": "</a:t>
              </a:r>
              <a:r>
                <a:rPr lang="ko-KR" altLang="en-US" sz="1600" dirty="0" err="1"/>
                <a:t>brothers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"9653": "</a:t>
              </a:r>
              <a:r>
                <a:rPr lang="ko-KR" altLang="en-US" sz="1600" dirty="0" err="1"/>
                <a:t>love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"9654": "</a:t>
              </a:r>
              <a:r>
                <a:rPr lang="ko-KR" altLang="en-US" sz="1600" dirty="0" err="1"/>
                <a:t>place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"9655": "</a:t>
              </a:r>
              <a:r>
                <a:rPr lang="ko-KR" altLang="en-US" sz="1600" dirty="0" err="1"/>
                <a:t>strung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"9656": "</a:t>
              </a:r>
              <a:r>
                <a:rPr lang="ko-KR" altLang="en-US" sz="1600" dirty="0" err="1"/>
                <a:t>mannequin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"9657": "</a:t>
              </a:r>
              <a:r>
                <a:rPr lang="ko-KR" altLang="en-US" sz="1600" dirty="0" err="1"/>
                <a:t>enough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"9658": "</a:t>
              </a:r>
              <a:r>
                <a:rPr lang="ko-KR" altLang="en-US" sz="1600" dirty="0" err="1"/>
                <a:t>waving</a:t>
              </a:r>
              <a:r>
                <a:rPr lang="ko-KR" altLang="en-US" sz="1600" dirty="0"/>
                <a:t>“</a:t>
              </a:r>
              <a:endParaRPr lang="en-US" altLang="ko-KR" sz="1600" dirty="0"/>
            </a:p>
            <a:p>
              <a:r>
                <a:rPr lang="ko-KR" altLang="en-US" sz="1600" dirty="0"/>
                <a:t>}</a:t>
              </a:r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D9F319A-4029-4888-BE28-AB4C0B18F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"/>
          <a:stretch/>
        </p:blipFill>
        <p:spPr>
          <a:xfrm>
            <a:off x="541867" y="3198408"/>
            <a:ext cx="4079204" cy="31569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CC5F318-9411-4A5A-A9DA-579DD2071E30}"/>
              </a:ext>
            </a:extLst>
          </p:cNvPr>
          <p:cNvSpPr/>
          <p:nvPr/>
        </p:nvSpPr>
        <p:spPr>
          <a:xfrm>
            <a:off x="9028621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023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Validation 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196DC-1340-460E-98A7-25547DF14836}"/>
              </a:ext>
            </a:extLst>
          </p:cNvPr>
          <p:cNvSpPr txBox="1"/>
          <p:nvPr/>
        </p:nvSpPr>
        <p:spPr>
          <a:xfrm>
            <a:off x="4309333" y="1132239"/>
            <a:ext cx="902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1C5D6-A070-42EE-B3F4-97BDE44A7257}"/>
              </a:ext>
            </a:extLst>
          </p:cNvPr>
          <p:cNvSpPr/>
          <p:nvPr/>
        </p:nvSpPr>
        <p:spPr>
          <a:xfrm>
            <a:off x="9028621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AAF045-D039-4830-84D6-2A4DEF0E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33" y="1063573"/>
            <a:ext cx="180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B973A1-EBB4-428E-9D0B-4A97CD4B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0" y="1015891"/>
            <a:ext cx="1800000" cy="18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CB8951-8A96-4914-9BDD-725AF46FD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84" y="3885848"/>
            <a:ext cx="180000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6247AB-B644-46EE-BB84-E91651A3E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0" y="3882523"/>
            <a:ext cx="1800000" cy="18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6B91FA-1C67-4995-B442-104AB0F9C9F0}"/>
              </a:ext>
            </a:extLst>
          </p:cNvPr>
          <p:cNvSpPr txBox="1"/>
          <p:nvPr/>
        </p:nvSpPr>
        <p:spPr>
          <a:xfrm>
            <a:off x="4464978" y="3903877"/>
            <a:ext cx="902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EB33ED6-1699-4EBA-ADB2-DFA5D3B7B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14358"/>
              </p:ext>
            </p:extLst>
          </p:nvPr>
        </p:nvGraphicFramePr>
        <p:xfrm>
          <a:off x="304270" y="5815007"/>
          <a:ext cx="10106109" cy="8752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1306745380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501577828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170474380"/>
                    </a:ext>
                  </a:extLst>
                </a:gridCol>
                <a:gridCol w="663303">
                  <a:extLst>
                    <a:ext uri="{9D8B030D-6E8A-4147-A177-3AD203B41FA5}">
                      <a16:colId xmlns:a16="http://schemas.microsoft.com/office/drawing/2014/main" val="815656891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243787985"/>
                    </a:ext>
                  </a:extLst>
                </a:gridCol>
                <a:gridCol w="589463">
                  <a:extLst>
                    <a:ext uri="{9D8B030D-6E8A-4147-A177-3AD203B41FA5}">
                      <a16:colId xmlns:a16="http://schemas.microsoft.com/office/drawing/2014/main" val="3173369275"/>
                    </a:ext>
                  </a:extLst>
                </a:gridCol>
                <a:gridCol w="512481">
                  <a:extLst>
                    <a:ext uri="{9D8B030D-6E8A-4147-A177-3AD203B41FA5}">
                      <a16:colId xmlns:a16="http://schemas.microsoft.com/office/drawing/2014/main" val="217126307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686038580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492543362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644548798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30532865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213116475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3582585710"/>
                    </a:ext>
                  </a:extLst>
                </a:gridCol>
                <a:gridCol w="529763">
                  <a:extLst>
                    <a:ext uri="{9D8B030D-6E8A-4147-A177-3AD203B41FA5}">
                      <a16:colId xmlns:a16="http://schemas.microsoft.com/office/drawing/2014/main" val="2300344327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3298751447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485283812"/>
                    </a:ext>
                  </a:extLst>
                </a:gridCol>
                <a:gridCol w="529763">
                  <a:extLst>
                    <a:ext uri="{9D8B030D-6E8A-4147-A177-3AD203B41FA5}">
                      <a16:colId xmlns:a16="http://schemas.microsoft.com/office/drawing/2014/main" val="464484064"/>
                    </a:ext>
                  </a:extLst>
                </a:gridCol>
                <a:gridCol w="442579">
                  <a:extLst>
                    <a:ext uri="{9D8B030D-6E8A-4147-A177-3AD203B41FA5}">
                      <a16:colId xmlns:a16="http://schemas.microsoft.com/office/drawing/2014/main" val="302603039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35326324"/>
                    </a:ext>
                  </a:extLst>
                </a:gridCol>
              </a:tblGrid>
              <a:tr h="315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Caption result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playing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tennis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for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ball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get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ball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racket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9067"/>
                  </a:ext>
                </a:extLst>
              </a:tr>
              <a:tr h="194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score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5.32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7.90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4.82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4.35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7.44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-0.36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5.47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9.43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2.87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6.87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6.77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10.67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10.90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4.45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17.42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88677"/>
                  </a:ext>
                </a:extLst>
              </a:tr>
              <a:tr h="315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GT</a:t>
                      </a:r>
                      <a:endParaRPr lang="ko-KR" altLang="en-US" sz="1000" dirty="0"/>
                    </a:p>
                  </a:txBody>
                  <a:tcPr/>
                </a:tc>
                <a:tc gridSpan="18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a man with a racket waiting for the ball so the person to hit the ball with his racket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8689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8330161-9E5C-4B83-8F07-42B32BA70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03874"/>
              </p:ext>
            </p:extLst>
          </p:nvPr>
        </p:nvGraphicFramePr>
        <p:xfrm>
          <a:off x="304270" y="2969728"/>
          <a:ext cx="9216614" cy="780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13067453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501577828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7047438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15656891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3173369275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16860385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492543362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644548798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30532865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213116475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358258571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2300344327"/>
                    </a:ext>
                  </a:extLst>
                </a:gridCol>
                <a:gridCol w="628968">
                  <a:extLst>
                    <a:ext uri="{9D8B030D-6E8A-4147-A177-3AD203B41FA5}">
                      <a16:colId xmlns:a16="http://schemas.microsoft.com/office/drawing/2014/main" val="3298751447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485283812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464484064"/>
                    </a:ext>
                  </a:extLst>
                </a:gridCol>
                <a:gridCol w="599663">
                  <a:extLst>
                    <a:ext uri="{9D8B030D-6E8A-4147-A177-3AD203B41FA5}">
                      <a16:colId xmlns:a16="http://schemas.microsoft.com/office/drawing/2014/main" val="3026030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Caption result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people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people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swimming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pool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pool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bodies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wet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9067"/>
                  </a:ext>
                </a:extLst>
              </a:tr>
              <a:tr h="268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score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3.91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4.07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7.11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9.94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6.66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7.66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5.61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7.62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5.51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5.67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11.91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10.89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88677"/>
                  </a:ext>
                </a:extLst>
              </a:tr>
              <a:tr h="268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GT</a:t>
                      </a:r>
                      <a:endParaRPr lang="ko-KR" altLang="en-US" sz="1000" dirty="0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r>
                        <a:rPr lang="en-US" altLang="ko-KR" sz="1000" dirty="0"/>
                        <a:t>there are several people relaxing in the swimming pool so their swimming clothes to get wet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218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186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Future</a:t>
            </a:r>
            <a:r>
              <a:rPr lang="ko-KR" altLang="en-US" sz="2400" dirty="0"/>
              <a:t> </a:t>
            </a:r>
            <a:r>
              <a:rPr lang="en-US" altLang="ko-KR" sz="2400" dirty="0"/>
              <a:t>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Image</a:t>
            </a:r>
            <a:r>
              <a:rPr lang="ko-KR" altLang="en-US" sz="1600" dirty="0"/>
              <a:t> </a:t>
            </a:r>
            <a:r>
              <a:rPr lang="en-US" altLang="ko-KR" sz="1600" dirty="0"/>
              <a:t>1,</a:t>
            </a:r>
            <a:r>
              <a:rPr lang="ko-KR" altLang="en-US" sz="1600" dirty="0"/>
              <a:t> </a:t>
            </a:r>
            <a:r>
              <a:rPr lang="en-US" altLang="ko-KR" sz="1600" dirty="0"/>
              <a:t>image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를 모두 사용한 </a:t>
            </a:r>
            <a:r>
              <a:rPr lang="en-US" altLang="ko-KR" sz="1600" dirty="0" err="1"/>
              <a:t>VSCaptioning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D3C643-2603-456A-82CA-019463F98D17}"/>
              </a:ext>
            </a:extLst>
          </p:cNvPr>
          <p:cNvGrpSpPr/>
          <p:nvPr/>
        </p:nvGrpSpPr>
        <p:grpSpPr>
          <a:xfrm>
            <a:off x="227681" y="1530119"/>
            <a:ext cx="11608517" cy="2266107"/>
            <a:chOff x="151824" y="1930416"/>
            <a:chExt cx="11608517" cy="226610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6C849FA-BD42-4AF6-BB69-088E1DB73C52}"/>
                </a:ext>
              </a:extLst>
            </p:cNvPr>
            <p:cNvGrpSpPr/>
            <p:nvPr/>
          </p:nvGrpSpPr>
          <p:grpSpPr>
            <a:xfrm>
              <a:off x="431659" y="1930416"/>
              <a:ext cx="11328682" cy="1054709"/>
              <a:chOff x="603004" y="4435142"/>
              <a:chExt cx="11328682" cy="105470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B94CA26-0D42-4308-99D4-F2B61A47E776}"/>
                  </a:ext>
                </a:extLst>
              </p:cNvPr>
              <p:cNvGrpSpPr/>
              <p:nvPr/>
            </p:nvGrpSpPr>
            <p:grpSpPr>
              <a:xfrm>
                <a:off x="603004" y="4485231"/>
                <a:ext cx="1154097" cy="944152"/>
                <a:chOff x="670265" y="4502987"/>
                <a:chExt cx="1154097" cy="944152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B0D7556-E109-4615-BBF1-A2E32C5C0FA4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D592F7B-4B41-4F26-AF56-FFA5B734C0AE}"/>
                    </a:ext>
                  </a:extLst>
                </p:cNvPr>
                <p:cNvSpPr txBox="1"/>
                <p:nvPr/>
              </p:nvSpPr>
              <p:spPr>
                <a:xfrm>
                  <a:off x="816747" y="4651898"/>
                  <a:ext cx="86113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Input</a:t>
                  </a:r>
                  <a:r>
                    <a:rPr lang="ko-KR" altLang="en-US" dirty="0"/>
                    <a:t> </a:t>
                  </a:r>
                  <a:r>
                    <a:rPr lang="en-US" altLang="ko-KR" dirty="0"/>
                    <a:t>Image</a:t>
                  </a:r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5E8FD02-AD8B-4C5A-BE83-11DF104CCFCE}"/>
                  </a:ext>
                </a:extLst>
              </p:cNvPr>
              <p:cNvGrpSpPr/>
              <p:nvPr/>
            </p:nvGrpSpPr>
            <p:grpSpPr>
              <a:xfrm>
                <a:off x="2396971" y="4435142"/>
                <a:ext cx="1560078" cy="1044329"/>
                <a:chOff x="2104008" y="4758431"/>
                <a:chExt cx="1560078" cy="1044329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A4A4697-CC0A-454C-A43A-C420416AC4EE}"/>
                    </a:ext>
                  </a:extLst>
                </p:cNvPr>
                <p:cNvSpPr txBox="1"/>
                <p:nvPr/>
              </p:nvSpPr>
              <p:spPr>
                <a:xfrm>
                  <a:off x="2104008" y="4758431"/>
                  <a:ext cx="1560078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ED744C-4701-4BEE-AACE-BB31A5A5194C}"/>
                    </a:ext>
                  </a:extLst>
                </p:cNvPr>
                <p:cNvSpPr txBox="1"/>
                <p:nvPr/>
              </p:nvSpPr>
              <p:spPr>
                <a:xfrm>
                  <a:off x="2350370" y="5095340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1F2219-C8D3-4D07-B318-C9B0E2C8B292}"/>
                  </a:ext>
                </a:extLst>
              </p:cNvPr>
              <p:cNvSpPr txBox="1"/>
              <p:nvPr/>
            </p:nvSpPr>
            <p:spPr>
              <a:xfrm>
                <a:off x="4583103" y="4459596"/>
                <a:ext cx="1038687" cy="994241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D99EBB4-6B79-470D-89B5-846A28D37F6D}"/>
                  </a:ext>
                </a:extLst>
              </p:cNvPr>
              <p:cNvGrpSpPr/>
              <p:nvPr/>
            </p:nvGrpSpPr>
            <p:grpSpPr>
              <a:xfrm>
                <a:off x="6329518" y="4445522"/>
                <a:ext cx="2459114" cy="1044329"/>
                <a:chOff x="1500506" y="4768967"/>
                <a:chExt cx="2459114" cy="1044329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764EF41-C1AF-4CCA-8097-79BDD6F65B48}"/>
                    </a:ext>
                  </a:extLst>
                </p:cNvPr>
                <p:cNvSpPr txBox="1"/>
                <p:nvPr/>
              </p:nvSpPr>
              <p:spPr>
                <a:xfrm>
                  <a:off x="1500506" y="4768967"/>
                  <a:ext cx="2459114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56AB7FB-98BF-4937-BBBF-4771957F7048}"/>
                    </a:ext>
                  </a:extLst>
                </p:cNvPr>
                <p:cNvSpPr txBox="1"/>
                <p:nvPr/>
              </p:nvSpPr>
              <p:spPr>
                <a:xfrm>
                  <a:off x="2210538" y="5105536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A54DADA-7040-46E4-8A1E-97A1DE330B56}"/>
                  </a:ext>
                </a:extLst>
              </p:cNvPr>
              <p:cNvGrpSpPr/>
              <p:nvPr/>
            </p:nvGrpSpPr>
            <p:grpSpPr>
              <a:xfrm>
                <a:off x="9667339" y="4694022"/>
                <a:ext cx="2264347" cy="532635"/>
                <a:chOff x="670265" y="4502987"/>
                <a:chExt cx="1154097" cy="944152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166051FF-CB4C-4F61-849B-446691C54C41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C992416-1001-48E0-8F9F-B4C64A068259}"/>
                    </a:ext>
                  </a:extLst>
                </p:cNvPr>
                <p:cNvSpPr txBox="1"/>
                <p:nvPr/>
              </p:nvSpPr>
              <p:spPr>
                <a:xfrm>
                  <a:off x="760577" y="4642346"/>
                  <a:ext cx="1007615" cy="6546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Output Caption</a:t>
                  </a:r>
                  <a:endParaRPr lang="ko-KR" altLang="en-US" dirty="0"/>
                </a:p>
              </p:txBody>
            </p: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4F3E1530-2536-415D-8B67-C7C4F2BA91D4}"/>
                  </a:ext>
                </a:extLst>
              </p:cNvPr>
              <p:cNvCxnSpPr>
                <a:cxnSpLocks/>
                <a:stCxn id="28" idx="3"/>
                <a:endCxn id="26" idx="1"/>
              </p:cNvCxnSpPr>
              <p:nvPr/>
            </p:nvCxnSpPr>
            <p:spPr>
              <a:xfrm>
                <a:off x="1757101" y="4957307"/>
                <a:ext cx="63987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6AF911AC-A41E-466A-8B17-B5043058F03F}"/>
                  </a:ext>
                </a:extLst>
              </p:cNvPr>
              <p:cNvCxnSpPr>
                <a:cxnSpLocks/>
                <a:stCxn id="26" idx="3"/>
                <a:endCxn id="13" idx="1"/>
              </p:cNvCxnSpPr>
              <p:nvPr/>
            </p:nvCxnSpPr>
            <p:spPr>
              <a:xfrm flipV="1">
                <a:off x="3957049" y="4956717"/>
                <a:ext cx="626054" cy="59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21D3B747-BD19-40C1-8053-AE5AEBCE9CF3}"/>
                  </a:ext>
                </a:extLst>
              </p:cNvPr>
              <p:cNvCxnSpPr>
                <a:cxnSpLocks/>
                <a:stCxn id="13" idx="3"/>
                <a:endCxn id="24" idx="1"/>
              </p:cNvCxnSpPr>
              <p:nvPr/>
            </p:nvCxnSpPr>
            <p:spPr>
              <a:xfrm>
                <a:off x="5621790" y="4956717"/>
                <a:ext cx="707728" cy="109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20728223-55A3-4D78-8680-0E8E03F3DA17}"/>
                  </a:ext>
                </a:extLst>
              </p:cNvPr>
              <p:cNvCxnSpPr>
                <a:cxnSpLocks/>
                <a:stCxn id="24" idx="3"/>
                <a:endCxn id="22" idx="1"/>
              </p:cNvCxnSpPr>
              <p:nvPr/>
            </p:nvCxnSpPr>
            <p:spPr>
              <a:xfrm flipV="1">
                <a:off x="8788632" y="4960340"/>
                <a:ext cx="878707" cy="734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1D10C1D3-75B5-4CCE-8044-A5FFE0CF0BEE}"/>
                  </a:ext>
                </a:extLst>
              </p:cNvPr>
              <p:cNvCxnSpPr>
                <a:cxnSpLocks/>
                <a:stCxn id="24" idx="2"/>
                <a:endCxn id="13" idx="2"/>
              </p:cNvCxnSpPr>
              <p:nvPr/>
            </p:nvCxnSpPr>
            <p:spPr>
              <a:xfrm rot="5400000" flipH="1">
                <a:off x="6312754" y="4243530"/>
                <a:ext cx="36014" cy="2456628"/>
              </a:xfrm>
              <a:prstGeom prst="bentConnector3">
                <a:avLst>
                  <a:gd name="adj1" fmla="val -634753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C9588C-C5D9-4C41-B3F8-C8777B5F15D6}"/>
                  </a:ext>
                </a:extLst>
              </p:cNvPr>
              <p:cNvSpPr txBox="1"/>
              <p:nvPr/>
            </p:nvSpPr>
            <p:spPr>
              <a:xfrm>
                <a:off x="4650489" y="4708159"/>
                <a:ext cx="9713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Attention</a:t>
                </a:r>
              </a:p>
              <a:p>
                <a:pPr algn="ctr"/>
                <a:r>
                  <a:rPr lang="en-US" altLang="ko-KR" sz="1400" dirty="0"/>
                  <a:t>model</a:t>
                </a:r>
                <a:endParaRPr lang="ko-KR" altLang="en-US" sz="1400" dirty="0"/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5A4AEA1-78D9-4D30-8DEC-355E09D4C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24" y="3377087"/>
              <a:ext cx="819436" cy="8194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841127-64B0-4A37-AB49-81ECFB8C1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62" y="3377087"/>
              <a:ext cx="819436" cy="81943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3F1CE8-6E55-4F5F-BE2B-BF83180D958A}"/>
                </a:ext>
              </a:extLst>
            </p:cNvPr>
            <p:cNvSpPr txBox="1"/>
            <p:nvPr/>
          </p:nvSpPr>
          <p:spPr>
            <a:xfrm>
              <a:off x="10000599" y="3396732"/>
              <a:ext cx="1389355" cy="3693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[e1] </a:t>
              </a:r>
              <a:r>
                <a:rPr lang="ko-KR" altLang="en-US" dirty="0"/>
                <a:t> </a:t>
              </a:r>
              <a:r>
                <a:rPr lang="en-US" altLang="ko-KR" dirty="0"/>
                <a:t>so [e2]</a:t>
              </a:r>
              <a:endParaRPr lang="ko-KR" altLang="en-US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8D783E1-BA36-4F03-B8C0-5A546C31B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332" y="2828240"/>
              <a:ext cx="1" cy="48380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64FD84-26C7-4079-828C-752A84AC8BFB}"/>
              </a:ext>
            </a:extLst>
          </p:cNvPr>
          <p:cNvSpPr/>
          <p:nvPr/>
        </p:nvSpPr>
        <p:spPr>
          <a:xfrm>
            <a:off x="227681" y="4093535"/>
            <a:ext cx="605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1, image 2, event1</a:t>
            </a:r>
            <a:r>
              <a:rPr lang="ko-KR" altLang="en-US" dirty="0"/>
              <a:t>을 모두 사용한 </a:t>
            </a:r>
            <a:r>
              <a:rPr lang="en-US" altLang="ko-KR" dirty="0" err="1"/>
              <a:t>VSCaptioing</a:t>
            </a:r>
            <a:endParaRPr lang="ko-KR" altLang="en-US" dirty="0"/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26C39253-F733-4497-A7C4-1550C3153E76}"/>
              </a:ext>
            </a:extLst>
          </p:cNvPr>
          <p:cNvSpPr/>
          <p:nvPr/>
        </p:nvSpPr>
        <p:spPr>
          <a:xfrm rot="5400000">
            <a:off x="1496570" y="5004066"/>
            <a:ext cx="254287" cy="1738821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C9F472A-FFA7-486D-9980-C2E8378DB642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1148625" y="5521589"/>
            <a:ext cx="8546" cy="2203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45CF70B-720C-4204-95F7-4769810BAF2D}"/>
              </a:ext>
            </a:extLst>
          </p:cNvPr>
          <p:cNvGrpSpPr/>
          <p:nvPr/>
        </p:nvGrpSpPr>
        <p:grpSpPr>
          <a:xfrm>
            <a:off x="291741" y="4527348"/>
            <a:ext cx="11608517" cy="2266107"/>
            <a:chOff x="151824" y="1930416"/>
            <a:chExt cx="11608517" cy="226610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131E75-AD0A-4B27-BF87-67543E78B737}"/>
                </a:ext>
              </a:extLst>
            </p:cNvPr>
            <p:cNvGrpSpPr/>
            <p:nvPr/>
          </p:nvGrpSpPr>
          <p:grpSpPr>
            <a:xfrm>
              <a:off x="431659" y="1930416"/>
              <a:ext cx="11328682" cy="1054709"/>
              <a:chOff x="603004" y="4435142"/>
              <a:chExt cx="11328682" cy="1054709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0F0C66E-3DEB-44FB-B897-333AF5A1DF7B}"/>
                  </a:ext>
                </a:extLst>
              </p:cNvPr>
              <p:cNvGrpSpPr/>
              <p:nvPr/>
            </p:nvGrpSpPr>
            <p:grpSpPr>
              <a:xfrm>
                <a:off x="603004" y="4485231"/>
                <a:ext cx="1154097" cy="944152"/>
                <a:chOff x="670265" y="4502987"/>
                <a:chExt cx="1154097" cy="944152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681D5D2C-761A-4D8B-8A5D-C77ACEAAEB33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0614239-3CA7-4157-9596-F2396959E13E}"/>
                    </a:ext>
                  </a:extLst>
                </p:cNvPr>
                <p:cNvSpPr txBox="1"/>
                <p:nvPr/>
              </p:nvSpPr>
              <p:spPr>
                <a:xfrm>
                  <a:off x="816747" y="4651898"/>
                  <a:ext cx="86113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Input</a:t>
                  </a:r>
                  <a:r>
                    <a:rPr lang="ko-KR" altLang="en-US" dirty="0"/>
                    <a:t> </a:t>
                  </a:r>
                  <a:r>
                    <a:rPr lang="en-US" altLang="ko-KR" dirty="0"/>
                    <a:t>Image</a:t>
                  </a:r>
                  <a:endParaRPr lang="ko-KR" altLang="en-US" dirty="0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BEF6B550-33C4-4808-BBC7-3B1E20917270}"/>
                  </a:ext>
                </a:extLst>
              </p:cNvPr>
              <p:cNvGrpSpPr/>
              <p:nvPr/>
            </p:nvGrpSpPr>
            <p:grpSpPr>
              <a:xfrm>
                <a:off x="2396971" y="4435142"/>
                <a:ext cx="1560078" cy="1044329"/>
                <a:chOff x="2104008" y="4758431"/>
                <a:chExt cx="1560078" cy="1044329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ED86AB6-369F-4A82-9E25-B451DBA8E4FB}"/>
                    </a:ext>
                  </a:extLst>
                </p:cNvPr>
                <p:cNvSpPr txBox="1"/>
                <p:nvPr/>
              </p:nvSpPr>
              <p:spPr>
                <a:xfrm>
                  <a:off x="2104008" y="4758431"/>
                  <a:ext cx="1560078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DC04D0B-EAF4-4A29-BA02-A07B060E3B32}"/>
                    </a:ext>
                  </a:extLst>
                </p:cNvPr>
                <p:cNvSpPr txBox="1"/>
                <p:nvPr/>
              </p:nvSpPr>
              <p:spPr>
                <a:xfrm>
                  <a:off x="2350370" y="5095340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EE6FBC-9EC9-4C7D-A3D8-DDC34413551D}"/>
                  </a:ext>
                </a:extLst>
              </p:cNvPr>
              <p:cNvSpPr txBox="1"/>
              <p:nvPr/>
            </p:nvSpPr>
            <p:spPr>
              <a:xfrm>
                <a:off x="4583103" y="4459596"/>
                <a:ext cx="1038687" cy="994241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851656DB-B813-42B7-B6B0-E244ECFF15DC}"/>
                  </a:ext>
                </a:extLst>
              </p:cNvPr>
              <p:cNvGrpSpPr/>
              <p:nvPr/>
            </p:nvGrpSpPr>
            <p:grpSpPr>
              <a:xfrm>
                <a:off x="6329518" y="4445522"/>
                <a:ext cx="2459114" cy="1044329"/>
                <a:chOff x="1500506" y="4768967"/>
                <a:chExt cx="2459114" cy="104432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F30ED90-44C1-406A-89F9-DB422A5B3691}"/>
                    </a:ext>
                  </a:extLst>
                </p:cNvPr>
                <p:cNvSpPr txBox="1"/>
                <p:nvPr/>
              </p:nvSpPr>
              <p:spPr>
                <a:xfrm>
                  <a:off x="1500506" y="4768967"/>
                  <a:ext cx="2459114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4BCF236-2DA4-413D-9EE2-E0FADE145EE2}"/>
                    </a:ext>
                  </a:extLst>
                </p:cNvPr>
                <p:cNvSpPr txBox="1"/>
                <p:nvPr/>
              </p:nvSpPr>
              <p:spPr>
                <a:xfrm>
                  <a:off x="2210538" y="5105536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965ED5-F031-4504-91E9-9FD48C1BE4D2}"/>
                  </a:ext>
                </a:extLst>
              </p:cNvPr>
              <p:cNvGrpSpPr/>
              <p:nvPr/>
            </p:nvGrpSpPr>
            <p:grpSpPr>
              <a:xfrm>
                <a:off x="9667339" y="4694022"/>
                <a:ext cx="2264347" cy="532635"/>
                <a:chOff x="670265" y="4502987"/>
                <a:chExt cx="1154097" cy="944152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6426E8A8-FDA6-40D8-BF6D-5BB38F48AB70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08B308-A379-42EA-83B3-BB146EA19422}"/>
                    </a:ext>
                  </a:extLst>
                </p:cNvPr>
                <p:cNvSpPr txBox="1"/>
                <p:nvPr/>
              </p:nvSpPr>
              <p:spPr>
                <a:xfrm>
                  <a:off x="760577" y="4642346"/>
                  <a:ext cx="1007615" cy="6546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Output Caption</a:t>
                  </a:r>
                  <a:endParaRPr lang="ko-KR" altLang="en-US" dirty="0"/>
                </a:p>
              </p:txBody>
            </p:sp>
          </p:grp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0D309F16-2411-4735-B318-F3432EFF4EE7}"/>
                  </a:ext>
                </a:extLst>
              </p:cNvPr>
              <p:cNvCxnSpPr>
                <a:cxnSpLocks/>
                <a:stCxn id="69" idx="3"/>
                <a:endCxn id="67" idx="1"/>
              </p:cNvCxnSpPr>
              <p:nvPr/>
            </p:nvCxnSpPr>
            <p:spPr>
              <a:xfrm>
                <a:off x="1757101" y="4957307"/>
                <a:ext cx="63987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73721431-7452-4A1A-A2AC-C1E5A754E56B}"/>
                  </a:ext>
                </a:extLst>
              </p:cNvPr>
              <p:cNvCxnSpPr>
                <a:cxnSpLocks/>
                <a:stCxn id="67" idx="3"/>
                <a:endCxn id="54" idx="1"/>
              </p:cNvCxnSpPr>
              <p:nvPr/>
            </p:nvCxnSpPr>
            <p:spPr>
              <a:xfrm flipV="1">
                <a:off x="3957049" y="4956717"/>
                <a:ext cx="626054" cy="59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F174B959-D311-488D-9C35-7D70310CAC29}"/>
                  </a:ext>
                </a:extLst>
              </p:cNvPr>
              <p:cNvCxnSpPr>
                <a:cxnSpLocks/>
                <a:stCxn id="54" idx="3"/>
                <a:endCxn id="65" idx="1"/>
              </p:cNvCxnSpPr>
              <p:nvPr/>
            </p:nvCxnSpPr>
            <p:spPr>
              <a:xfrm>
                <a:off x="5621790" y="4956717"/>
                <a:ext cx="707728" cy="109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12D8DDD7-DCF8-4F51-A61D-8B90C8ED0456}"/>
                  </a:ext>
                </a:extLst>
              </p:cNvPr>
              <p:cNvCxnSpPr>
                <a:cxnSpLocks/>
                <a:stCxn id="65" idx="3"/>
                <a:endCxn id="63" idx="1"/>
              </p:cNvCxnSpPr>
              <p:nvPr/>
            </p:nvCxnSpPr>
            <p:spPr>
              <a:xfrm flipV="1">
                <a:off x="8788632" y="4960340"/>
                <a:ext cx="878707" cy="734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연결선: 꺾임 60">
                <a:extLst>
                  <a:ext uri="{FF2B5EF4-FFF2-40B4-BE49-F238E27FC236}">
                    <a16:creationId xmlns:a16="http://schemas.microsoft.com/office/drawing/2014/main" id="{2732FA5F-60EA-4BF5-9E83-C08EED486498}"/>
                  </a:ext>
                </a:extLst>
              </p:cNvPr>
              <p:cNvCxnSpPr>
                <a:cxnSpLocks/>
                <a:stCxn id="65" idx="2"/>
                <a:endCxn id="54" idx="2"/>
              </p:cNvCxnSpPr>
              <p:nvPr/>
            </p:nvCxnSpPr>
            <p:spPr>
              <a:xfrm rot="5400000" flipH="1">
                <a:off x="6312754" y="4243530"/>
                <a:ext cx="36014" cy="2456628"/>
              </a:xfrm>
              <a:prstGeom prst="bentConnector3">
                <a:avLst>
                  <a:gd name="adj1" fmla="val -634753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80C8F6B-9885-4D94-9DD0-82C551703733}"/>
                  </a:ext>
                </a:extLst>
              </p:cNvPr>
              <p:cNvSpPr txBox="1"/>
              <p:nvPr/>
            </p:nvSpPr>
            <p:spPr>
              <a:xfrm>
                <a:off x="4650489" y="4708159"/>
                <a:ext cx="9713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Attention</a:t>
                </a:r>
              </a:p>
              <a:p>
                <a:pPr algn="ctr"/>
                <a:r>
                  <a:rPr lang="en-US" altLang="ko-KR" sz="1400" dirty="0"/>
                  <a:t>model</a:t>
                </a:r>
                <a:endParaRPr lang="ko-KR" altLang="en-US" sz="1400" dirty="0"/>
              </a:p>
            </p:txBody>
          </p: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34FB689-C06E-4C8B-A8EB-805FDE603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24" y="3377087"/>
              <a:ext cx="819436" cy="81943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D66A580-F5B9-4CD3-A888-22F5A31CF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62" y="3377087"/>
              <a:ext cx="819436" cy="81943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96463DF-D294-456A-A681-6085B2875C02}"/>
                </a:ext>
              </a:extLst>
            </p:cNvPr>
            <p:cNvSpPr txBox="1"/>
            <p:nvPr/>
          </p:nvSpPr>
          <p:spPr>
            <a:xfrm>
              <a:off x="10336330" y="3413672"/>
              <a:ext cx="583673" cy="3693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[e2]</a:t>
              </a:r>
              <a:endParaRPr lang="ko-KR" altLang="en-US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DCE7C66-B9E0-4675-A975-91D543DE2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332" y="2828240"/>
              <a:ext cx="1" cy="48380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896036D-417C-4598-84FE-2A7B3437612D}"/>
              </a:ext>
            </a:extLst>
          </p:cNvPr>
          <p:cNvSpPr txBox="1"/>
          <p:nvPr/>
        </p:nvSpPr>
        <p:spPr>
          <a:xfrm>
            <a:off x="2301483" y="6000620"/>
            <a:ext cx="583673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[e1]</a:t>
            </a:r>
            <a:endParaRPr lang="ko-KR" altLang="en-US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460F3F4-3FCD-48AF-BA7B-FE6D3DC788D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720897" y="5756155"/>
            <a:ext cx="0" cy="21786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왼쪽 대괄호 87">
            <a:extLst>
              <a:ext uri="{FF2B5EF4-FFF2-40B4-BE49-F238E27FC236}">
                <a16:creationId xmlns:a16="http://schemas.microsoft.com/office/drawing/2014/main" id="{35D024B1-4723-45A9-9EA1-9BA643F98669}"/>
              </a:ext>
            </a:extLst>
          </p:cNvPr>
          <p:cNvSpPr/>
          <p:nvPr/>
        </p:nvSpPr>
        <p:spPr>
          <a:xfrm rot="5400000">
            <a:off x="1028304" y="2388982"/>
            <a:ext cx="254287" cy="912729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B489826-A6D2-4EAF-83EC-0BCBACE0F669}"/>
              </a:ext>
            </a:extLst>
          </p:cNvPr>
          <p:cNvCxnSpPr>
            <a:cxnSpLocks/>
          </p:cNvCxnSpPr>
          <p:nvPr/>
        </p:nvCxnSpPr>
        <p:spPr>
          <a:xfrm flipH="1" flipV="1">
            <a:off x="1093406" y="2493459"/>
            <a:ext cx="8546" cy="2203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9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[Learning Contextual Causality From Time-consecutive Images]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태스크 </a:t>
            </a:r>
            <a:r>
              <a:rPr lang="en-US" altLang="ko-KR" sz="1600" dirty="0"/>
              <a:t>: </a:t>
            </a:r>
            <a:r>
              <a:rPr lang="ko-KR" altLang="en-US" sz="1600" dirty="0"/>
              <a:t>순차적 이미지 쌍 문장의 인과 관계성을 순위로 나타낸다</a:t>
            </a:r>
            <a:r>
              <a:rPr lang="en-US" altLang="ko-KR" sz="1600" dirty="0"/>
              <a:t>.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event e1,event e2, 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entities from 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I</a:t>
            </a:r>
            <a:r>
              <a:rPr lang="en-US" altLang="ko-KR" sz="10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1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 and I</a:t>
            </a:r>
            <a:r>
              <a:rPr lang="en-US" altLang="ko-KR" sz="10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2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predicted causality score of 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and e2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37963-2DE0-4D94-9C71-D68EB1EB8A2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Introduction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EA51E-DFB9-4133-9DD7-F5030126A8FB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466300-C7C1-4D21-968C-0E2071364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/>
          <a:stretch/>
        </p:blipFill>
        <p:spPr>
          <a:xfrm>
            <a:off x="1218123" y="2724613"/>
            <a:ext cx="3957565" cy="36553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4B68A4-46FA-4484-8A89-63A2D7E5B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96" y="3103032"/>
            <a:ext cx="4748156" cy="32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DE760-1A4A-4B81-A215-5E5C244D347A}"/>
              </a:ext>
            </a:extLst>
          </p:cNvPr>
          <p:cNvSpPr txBox="1"/>
          <p:nvPr/>
        </p:nvSpPr>
        <p:spPr>
          <a:xfrm>
            <a:off x="168004" y="924537"/>
            <a:ext cx="1209524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Images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1,000</a:t>
            </a:r>
            <a:r>
              <a:rPr lang="ko-KR" altLang="en-US" dirty="0"/>
              <a:t>개 비디오에서 </a:t>
            </a:r>
            <a:r>
              <a:rPr lang="en-US" altLang="ko-KR" dirty="0"/>
              <a:t>5</a:t>
            </a:r>
            <a:r>
              <a:rPr lang="ko-KR" altLang="en-US" dirty="0"/>
              <a:t>개씩 </a:t>
            </a:r>
            <a:r>
              <a:rPr lang="en-US" altLang="ko-KR" dirty="0"/>
              <a:t>5,000</a:t>
            </a:r>
            <a:r>
              <a:rPr lang="ko-KR" altLang="en-US" dirty="0"/>
              <a:t>개 이미지</a:t>
            </a:r>
            <a:r>
              <a:rPr lang="en-US" altLang="ko-KR" dirty="0"/>
              <a:t> </a:t>
            </a:r>
            <a:r>
              <a:rPr lang="ko-KR" altLang="en-US" dirty="0"/>
              <a:t>수집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비디오에서 추출된 </a:t>
            </a:r>
            <a:r>
              <a:rPr lang="en-US" altLang="ko-KR" dirty="0"/>
              <a:t>5</a:t>
            </a:r>
            <a:r>
              <a:rPr lang="ko-KR" altLang="en-US" dirty="0"/>
              <a:t>개 이미지에서 인접한 두 이미지를 순차적 이미지 쌍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I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</a:rPr>
              <a:t>1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, I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</a:rPr>
              <a:t>2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dirty="0"/>
              <a:t>) </a:t>
            </a:r>
            <a:r>
              <a:rPr lang="ko-KR" altLang="en-US" dirty="0"/>
              <a:t>으로 정의</a:t>
            </a:r>
            <a:r>
              <a:rPr lang="en-US" altLang="ko-KR" dirty="0"/>
              <a:t>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05EA37-19A3-414A-B954-EFFE84BEFE4D}"/>
              </a:ext>
            </a:extLst>
          </p:cNvPr>
          <p:cNvGrpSpPr/>
          <p:nvPr/>
        </p:nvGrpSpPr>
        <p:grpSpPr>
          <a:xfrm>
            <a:off x="504302" y="5049185"/>
            <a:ext cx="8194204" cy="1298805"/>
            <a:chOff x="43897" y="5009948"/>
            <a:chExt cx="10946883" cy="173511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F9365CA-6B06-46D6-8294-ACC2A67A8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5031" y="5018418"/>
              <a:ext cx="1714500" cy="17145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AA9844D-EBDC-4572-8840-D29A918A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3553" y="5009948"/>
              <a:ext cx="1714501" cy="171450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D38E4CA-7C22-48D3-BF2E-9D6BEEA65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2616" y="5013013"/>
              <a:ext cx="1714500" cy="17145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0CA7EBA-1714-45B6-8CB0-233C5FFA6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9384" y="5009948"/>
              <a:ext cx="1714500" cy="17145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66F6CF3-3A37-42EE-BD9D-DEA94692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6280" y="5030561"/>
              <a:ext cx="1714500" cy="17145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35237B-7FAF-468A-81F3-CA308C3BD3B6}"/>
                </a:ext>
              </a:extLst>
            </p:cNvPr>
            <p:cNvSpPr txBox="1"/>
            <p:nvPr/>
          </p:nvSpPr>
          <p:spPr>
            <a:xfrm>
              <a:off x="43897" y="5641110"/>
              <a:ext cx="1329160" cy="49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test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5472A0D-3791-4527-A7A3-3250AC20F723}"/>
              </a:ext>
            </a:extLst>
          </p:cNvPr>
          <p:cNvGrpSpPr/>
          <p:nvPr/>
        </p:nvGrpSpPr>
        <p:grpSpPr>
          <a:xfrm>
            <a:off x="509471" y="2240113"/>
            <a:ext cx="8195162" cy="1291407"/>
            <a:chOff x="98718" y="2974311"/>
            <a:chExt cx="11014139" cy="173562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4CB6C9-2516-4005-90FC-AC48F4D60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1533" y="2974311"/>
              <a:ext cx="1714500" cy="17145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191429E-7689-49A1-9A44-B6A872FCD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7807" y="2995437"/>
              <a:ext cx="1714500" cy="171450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8B9162E-D863-41DF-A2AB-1AA0720F5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4685" y="2995437"/>
              <a:ext cx="1714500" cy="17145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BA190BD-4663-44A2-9F45-BDEC179CE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2793" y="2995437"/>
              <a:ext cx="1714500" cy="17145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51C0013-98BE-4E33-8D15-AE78A4A3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98357" y="2981762"/>
              <a:ext cx="1714500" cy="17145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07BA62-8E80-4E03-AC75-D3041B42C905}"/>
                </a:ext>
              </a:extLst>
            </p:cNvPr>
            <p:cNvSpPr txBox="1"/>
            <p:nvPr/>
          </p:nvSpPr>
          <p:spPr>
            <a:xfrm>
              <a:off x="98718" y="3729742"/>
              <a:ext cx="1415802" cy="49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train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B69014-08FD-44FD-BDB8-478DDBD628DF}"/>
              </a:ext>
            </a:extLst>
          </p:cNvPr>
          <p:cNvGrpSpPr/>
          <p:nvPr/>
        </p:nvGrpSpPr>
        <p:grpSpPr>
          <a:xfrm>
            <a:off x="524470" y="3635596"/>
            <a:ext cx="8193967" cy="1340305"/>
            <a:chOff x="87513" y="949473"/>
            <a:chExt cx="10757482" cy="175962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E724097-7E43-4456-B8E1-73B2F193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26348" y="949473"/>
              <a:ext cx="1714500" cy="17145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4F6006-5A00-4FFB-8750-A80945DFF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72803" y="962588"/>
              <a:ext cx="1714500" cy="17145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AAE5574-DC71-46F5-A263-EAAE96C66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24928" y="994597"/>
              <a:ext cx="1714501" cy="17145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D484F3A-328B-45C4-83CB-E0B13FC1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38921" y="994597"/>
              <a:ext cx="1714501" cy="17145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321FEDB-0040-47A8-A9B8-2A49D3B9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30496" y="994597"/>
              <a:ext cx="1714499" cy="171450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9E2424-0843-4678-A23C-F1E7E03A3A6A}"/>
                </a:ext>
              </a:extLst>
            </p:cNvPr>
            <p:cNvSpPr txBox="1"/>
            <p:nvPr/>
          </p:nvSpPr>
          <p:spPr>
            <a:xfrm>
              <a:off x="87513" y="1533988"/>
              <a:ext cx="1843621" cy="48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val</a:t>
              </a:r>
              <a:endParaRPr lang="ko-KR" alt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6144F5C-17F1-4FFD-9E9B-54A0BCB0D9C2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Dataset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Vis-Causal </a:t>
            </a:r>
            <a:endParaRPr lang="ko-KR" altLang="en-US" sz="2400" dirty="0"/>
          </a:p>
        </p:txBody>
      </p:sp>
      <p:sp>
        <p:nvSpPr>
          <p:cNvPr id="54" name="오른쪽 대괄호 53">
            <a:extLst>
              <a:ext uri="{FF2B5EF4-FFF2-40B4-BE49-F238E27FC236}">
                <a16:creationId xmlns:a16="http://schemas.microsoft.com/office/drawing/2014/main" id="{6C9955D7-3317-462A-99A6-6205ED7EBD3A}"/>
              </a:ext>
            </a:extLst>
          </p:cNvPr>
          <p:cNvSpPr/>
          <p:nvPr/>
        </p:nvSpPr>
        <p:spPr>
          <a:xfrm rot="5400000">
            <a:off x="2503097" y="5961766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대괄호 55">
            <a:extLst>
              <a:ext uri="{FF2B5EF4-FFF2-40B4-BE49-F238E27FC236}">
                <a16:creationId xmlns:a16="http://schemas.microsoft.com/office/drawing/2014/main" id="{D134EC07-A22E-4874-BBC4-BEFAD4DA3E57}"/>
              </a:ext>
            </a:extLst>
          </p:cNvPr>
          <p:cNvSpPr/>
          <p:nvPr/>
        </p:nvSpPr>
        <p:spPr>
          <a:xfrm rot="5400000">
            <a:off x="4019192" y="5942131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대괄호 56">
            <a:extLst>
              <a:ext uri="{FF2B5EF4-FFF2-40B4-BE49-F238E27FC236}">
                <a16:creationId xmlns:a16="http://schemas.microsoft.com/office/drawing/2014/main" id="{3629F237-5689-4036-BB5B-D9987812C366}"/>
              </a:ext>
            </a:extLst>
          </p:cNvPr>
          <p:cNvSpPr/>
          <p:nvPr/>
        </p:nvSpPr>
        <p:spPr>
          <a:xfrm rot="5400000">
            <a:off x="5513459" y="5964452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대괄호 57">
            <a:extLst>
              <a:ext uri="{FF2B5EF4-FFF2-40B4-BE49-F238E27FC236}">
                <a16:creationId xmlns:a16="http://schemas.microsoft.com/office/drawing/2014/main" id="{1B70251B-C346-4D28-92F4-8A44DD15F622}"/>
              </a:ext>
            </a:extLst>
          </p:cNvPr>
          <p:cNvSpPr/>
          <p:nvPr/>
        </p:nvSpPr>
        <p:spPr>
          <a:xfrm rot="5400000">
            <a:off x="7163727" y="5970685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1167303-1217-4467-9B7F-B87947F71353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90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144F5C-17F1-4FFD-9E9B-54A0BCB0D9C2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Dataset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Vis-Causal </a:t>
            </a:r>
            <a:endParaRPr lang="ko-KR" altLang="en-US" sz="2400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2B114085-7F36-4246-ADCA-7954BC933AD2}"/>
              </a:ext>
            </a:extLst>
          </p:cNvPr>
          <p:cNvSpPr txBox="1">
            <a:spLocks/>
          </p:cNvSpPr>
          <p:nvPr/>
        </p:nvSpPr>
        <p:spPr>
          <a:xfrm>
            <a:off x="8098172" y="101000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EC3709-AF19-4BC3-8020-8E9C5E0E1F7D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D1F96-D063-446D-BF43-712AAFFF22C1}"/>
              </a:ext>
            </a:extLst>
          </p:cNvPr>
          <p:cNvSpPr/>
          <p:nvPr/>
        </p:nvSpPr>
        <p:spPr>
          <a:xfrm>
            <a:off x="615711" y="2720741"/>
            <a:ext cx="4677569" cy="384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training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{"video_0": </a:t>
            </a:r>
          </a:p>
          <a:p>
            <a:pPr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"category": "Socializing, Relaxing, and Leisure",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"image_0":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"entity": {"bed": 0.2565823084339708, "table": 0.47315462159207283,….},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"event":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"A child slides down a slide head first":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[["A child slides down a slide head first$$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The child to bump his head at the end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FFC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", 1]</a:t>
            </a: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["A child slides down a slide head first$$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 child going down a slide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FFC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", 0]</a:t>
            </a: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["A child slides down a slide head first$$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Memories with family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FFC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", 0]]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"path": "images/training/v0_im0.jpg“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"image_1":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"entity": { .. 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"event": { .. 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"path": "images/training/v0_im1.jpg“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"image_4":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"entity": { .. 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"event": { .. 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"path": "images/training/v0_im1.jpg“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</a:p>
          <a:p>
            <a:pPr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{"video_1": 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{…}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3E585-1B64-4249-AEA0-A32ABB95D32F}"/>
              </a:ext>
            </a:extLst>
          </p:cNvPr>
          <p:cNvSpPr txBox="1"/>
          <p:nvPr/>
        </p:nvSpPr>
        <p:spPr>
          <a:xfrm>
            <a:off x="434539" y="1154918"/>
            <a:ext cx="1080789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Contextual_data.json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</a:t>
            </a:r>
            <a:r>
              <a:rPr lang="en-US" altLang="ko-KR" dirty="0"/>
              <a:t>,</a:t>
            </a:r>
            <a:r>
              <a:rPr lang="ko-KR" altLang="en-US" dirty="0"/>
              <a:t> 이미지에 포함된 </a:t>
            </a:r>
            <a:r>
              <a:rPr lang="en-US" altLang="ko-KR" dirty="0"/>
              <a:t>entity</a:t>
            </a:r>
            <a:r>
              <a:rPr lang="ko-KR" altLang="en-US" dirty="0"/>
              <a:t> </a:t>
            </a:r>
            <a:r>
              <a:rPr lang="en-US" altLang="ko-KR" dirty="0"/>
              <a:t>confidence scores,</a:t>
            </a:r>
            <a:r>
              <a:rPr lang="ko-KR" altLang="en-US" dirty="0"/>
              <a:t> </a:t>
            </a:r>
            <a:r>
              <a:rPr lang="en-US" altLang="ko-KR" i="1" dirty="0"/>
              <a:t>event</a:t>
            </a:r>
            <a:r>
              <a:rPr lang="en-US" altLang="ko-KR" dirty="0"/>
              <a:t> , </a:t>
            </a:r>
            <a:r>
              <a:rPr lang="ko-KR" altLang="en-US" dirty="0"/>
              <a:t>이미지 경로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* </a:t>
            </a:r>
            <a:r>
              <a:rPr lang="en-US" altLang="ko-KR" i="1" dirty="0"/>
              <a:t>event</a:t>
            </a:r>
            <a:r>
              <a:rPr lang="en-US" altLang="ko-KR" dirty="0"/>
              <a:t> : [I</a:t>
            </a:r>
            <a:r>
              <a:rPr lang="en-US" altLang="ko-KR" sz="1000" dirty="0"/>
              <a:t>1</a:t>
            </a:r>
            <a:r>
              <a:rPr lang="ko-KR" altLang="en-US" dirty="0"/>
              <a:t>이벤트</a:t>
            </a:r>
            <a:r>
              <a:rPr lang="en-US" altLang="ko-KR" dirty="0"/>
              <a:t>(e1), 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I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</a:rPr>
              <a:t>2 </a:t>
            </a:r>
            <a:r>
              <a:rPr lang="ko-KR" altLang="en-US" dirty="0"/>
              <a:t>이벤트</a:t>
            </a:r>
            <a:r>
              <a:rPr lang="en-US" altLang="ko-KR" dirty="0"/>
              <a:t>(e2)] , e1, e2</a:t>
            </a:r>
            <a:r>
              <a:rPr lang="ko-KR" altLang="en-US" dirty="0"/>
              <a:t>가 </a:t>
            </a:r>
            <a:r>
              <a:rPr lang="en-US" altLang="ko-KR" dirty="0"/>
              <a:t>causal</a:t>
            </a:r>
            <a:r>
              <a:rPr lang="ko-KR" altLang="en-US" dirty="0"/>
              <a:t>한지</a:t>
            </a:r>
            <a:r>
              <a:rPr lang="en-US" altLang="ko-KR" dirty="0"/>
              <a:t> </a:t>
            </a:r>
            <a:r>
              <a:rPr lang="ko-KR" altLang="en-US" dirty="0"/>
              <a:t>여부 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140F7-E334-4139-9B6D-4F3BA63DFF4B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00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144F5C-17F1-4FFD-9E9B-54A0BCB0D9C2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Dataset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Vis-Causal </a:t>
            </a:r>
            <a:endParaRPr lang="ko-KR" altLang="en-US" sz="2400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2B114085-7F36-4246-ADCA-7954BC933AD2}"/>
              </a:ext>
            </a:extLst>
          </p:cNvPr>
          <p:cNvSpPr txBox="1">
            <a:spLocks/>
          </p:cNvSpPr>
          <p:nvPr/>
        </p:nvSpPr>
        <p:spPr>
          <a:xfrm>
            <a:off x="8098172" y="101000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EC3709-AF19-4BC3-8020-8E9C5E0E1F7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3E585-1B64-4249-AEA0-A32ABB95D32F}"/>
              </a:ext>
            </a:extLst>
          </p:cNvPr>
          <p:cNvSpPr txBox="1"/>
          <p:nvPr/>
        </p:nvSpPr>
        <p:spPr>
          <a:xfrm>
            <a:off x="380111" y="1595078"/>
            <a:ext cx="10807892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Dataset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statistic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Videos : 1,000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개 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video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Images : 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각 비디오에서 얻은 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5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개 이미지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,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5000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개</a:t>
            </a:r>
            <a:endParaRPr lang="en-US" altLang="ko-KR" sz="18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+mn-ea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Pair : 5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개 이미지에서 인접한 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2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개 이미지</a:t>
            </a:r>
            <a:endParaRPr lang="en-US" altLang="ko-KR" sz="18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+mn-ea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Positives : 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인과관계성이 있는 문장 쌍</a:t>
            </a:r>
            <a:endParaRPr lang="en-US" altLang="ko-KR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+mn-ea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Cand. :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이미지 쌍에서 나온 후보 이벤트 쌍 평균 값</a:t>
            </a:r>
            <a:endParaRPr lang="en-US" altLang="ko-KR" sz="18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140F7-E334-4139-9B6D-4F3BA63DFF4B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9A6102-F431-4DB6-8338-0C4F7A97F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03"/>
          <a:stretch/>
        </p:blipFill>
        <p:spPr>
          <a:xfrm>
            <a:off x="380111" y="4178927"/>
            <a:ext cx="6377390" cy="16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8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D15F53-9AE2-4E02-8BF4-491924469DC9}"/>
              </a:ext>
            </a:extLst>
          </p:cNvPr>
          <p:cNvGrpSpPr/>
          <p:nvPr/>
        </p:nvGrpSpPr>
        <p:grpSpPr>
          <a:xfrm>
            <a:off x="6096000" y="2653434"/>
            <a:ext cx="2668622" cy="1375620"/>
            <a:chOff x="9278796" y="1970437"/>
            <a:chExt cx="2454234" cy="13438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03E36E-0296-474D-9847-EAEDEBAC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8796" y="1970437"/>
              <a:ext cx="2454234" cy="7802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58826F-26A6-4A4E-B6CB-443F5A92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8796" y="2712674"/>
              <a:ext cx="2454234" cy="60165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8515297-A36E-40A7-9476-703EBCAC7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673" y="6109905"/>
            <a:ext cx="4911374" cy="650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– Vision-Contextual Causal (VCC)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B06A3-6BDD-43AF-B788-0416C5CEABA2}"/>
              </a:ext>
            </a:extLst>
          </p:cNvPr>
          <p:cNvSpPr txBox="1"/>
          <p:nvPr/>
        </p:nvSpPr>
        <p:spPr>
          <a:xfrm>
            <a:off x="176577" y="871896"/>
            <a:ext cx="7194503" cy="5907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Cross Attention module </a:t>
            </a:r>
            <a:r>
              <a:rPr lang="ko-KR" altLang="en-US" sz="1600" dirty="0"/>
              <a:t>목적</a:t>
            </a:r>
            <a:endParaRPr lang="en-US" altLang="ko-KR" sz="16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Image entities </a:t>
            </a:r>
            <a:r>
              <a:rPr lang="ko-KR" altLang="en-US" sz="1600" dirty="0"/>
              <a:t>사용하여 </a:t>
            </a:r>
            <a:endParaRPr lang="en-US" altLang="ko-KR" sz="16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event</a:t>
            </a:r>
            <a:r>
              <a:rPr lang="ko-KR" altLang="en-US" sz="1600" dirty="0"/>
              <a:t>에서 중요한 정보 토큰을 집중하여 노이즈의 영향을 최소화한다</a:t>
            </a:r>
            <a:r>
              <a:rPr lang="en-US" altLang="ko-KR" sz="1600" dirty="0"/>
              <a:t>.</a:t>
            </a:r>
          </a:p>
          <a:p>
            <a:pPr marL="108000" fontAlgn="base">
              <a:lnSpc>
                <a:spcPct val="150000"/>
              </a:lnSpc>
            </a:pP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Context Representation : </a:t>
            </a:r>
            <a:r>
              <a:rPr lang="ko-KR" altLang="en-US" sz="1600" dirty="0"/>
              <a:t>가중된 </a:t>
            </a:r>
            <a:r>
              <a:rPr lang="en-US" altLang="ko-KR" sz="1600" dirty="0"/>
              <a:t>entities </a:t>
            </a:r>
            <a:r>
              <a:rPr lang="ko-KR" altLang="en-US" sz="1600" dirty="0"/>
              <a:t>값</a:t>
            </a: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~w : </a:t>
            </a:r>
            <a:r>
              <a:rPr lang="ko-KR" altLang="en-US" sz="1600" dirty="0"/>
              <a:t>이벤트 </a:t>
            </a:r>
            <a:r>
              <a:rPr lang="en-US" altLang="ko-KR" sz="1600" dirty="0"/>
              <a:t>e</a:t>
            </a:r>
            <a:r>
              <a:rPr lang="ko-KR" altLang="en-US" sz="1600" dirty="0"/>
              <a:t>에 대해 모든 토큰의 평균을 취한 결과</a:t>
            </a:r>
            <a:r>
              <a:rPr lang="en-US" altLang="ko-KR" sz="1600" dirty="0"/>
              <a:t>.</a:t>
            </a:r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O : </a:t>
            </a:r>
            <a:r>
              <a:rPr lang="ko-KR" altLang="en-US" sz="1600" dirty="0"/>
              <a:t>선택된 모든 객체의 벡터 표현 세트</a:t>
            </a:r>
            <a:r>
              <a:rPr lang="en-US" altLang="ko-KR" sz="1600" dirty="0"/>
              <a:t>. </a:t>
            </a:r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A : o</a:t>
            </a:r>
            <a:r>
              <a:rPr lang="ko-KR" altLang="en-US" sz="1600" dirty="0"/>
              <a:t>＇에 대한 </a:t>
            </a:r>
            <a:r>
              <a:rPr lang="en-US" altLang="ko-KR" sz="1600" dirty="0"/>
              <a:t>attention </a:t>
            </a:r>
            <a:r>
              <a:rPr lang="ko-KR" altLang="en-US" sz="1600" dirty="0"/>
              <a:t>가중치</a:t>
            </a:r>
            <a:r>
              <a:rPr lang="en-US" altLang="ko-KR" sz="1600" dirty="0"/>
              <a:t>.</a:t>
            </a:r>
          </a:p>
          <a:p>
            <a:pPr marL="751500" lvl="1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Attention </a:t>
            </a:r>
            <a:r>
              <a:rPr lang="ko-KR" altLang="en-US" sz="1400" dirty="0"/>
              <a:t>가중치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evnet</a:t>
            </a:r>
            <a:r>
              <a:rPr lang="ko-KR" altLang="en-US" sz="1400" dirty="0"/>
              <a:t>에서 </a:t>
            </a:r>
            <a:r>
              <a:rPr lang="en-US" altLang="ko-KR" sz="1400" dirty="0"/>
              <a:t>entity</a:t>
            </a:r>
            <a:r>
              <a:rPr lang="ko-KR" altLang="en-US" sz="1400" dirty="0"/>
              <a:t>가 갖는 중요도  </a:t>
            </a:r>
            <a:endParaRPr lang="en-US" altLang="ko-KR" sz="1400" dirty="0"/>
          </a:p>
          <a:p>
            <a:pPr marL="29430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Event Representation : </a:t>
            </a:r>
            <a:r>
              <a:rPr lang="ko-KR" altLang="en-US" sz="1600" dirty="0"/>
              <a:t>가중된 </a:t>
            </a:r>
            <a:r>
              <a:rPr lang="en-US" altLang="ko-KR" sz="1600" dirty="0"/>
              <a:t>event </a:t>
            </a:r>
            <a:r>
              <a:rPr lang="ko-KR" altLang="en-US" sz="1600" dirty="0"/>
              <a:t>값</a:t>
            </a: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앞서 구한 </a:t>
            </a:r>
            <a:r>
              <a:rPr lang="en-US" altLang="ko-KR" sz="1600" dirty="0"/>
              <a:t>Context Representation</a:t>
            </a:r>
            <a:r>
              <a:rPr lang="ko-KR" altLang="en-US" sz="1600" dirty="0"/>
              <a:t>을 사용하여 </a:t>
            </a: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Entities</a:t>
            </a:r>
            <a:r>
              <a:rPr lang="ko-KR" altLang="en-US" sz="1600" dirty="0"/>
              <a:t>에서 갖는 </a:t>
            </a:r>
            <a:r>
              <a:rPr lang="en-US" altLang="ko-KR" sz="1600" dirty="0"/>
              <a:t>event token</a:t>
            </a:r>
            <a:r>
              <a:rPr lang="ko-KR" altLang="en-US" sz="1600" dirty="0"/>
              <a:t>의 중요도를 계산하여 곱한다</a:t>
            </a:r>
            <a:r>
              <a:rPr lang="en-US" altLang="ko-KR" sz="1600" dirty="0"/>
              <a:t>.</a:t>
            </a:r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b: w</a:t>
            </a:r>
            <a:r>
              <a:rPr lang="ko-KR" altLang="en-US" sz="1600" dirty="0"/>
              <a:t>’에 대한 </a:t>
            </a:r>
            <a:r>
              <a:rPr lang="en-US" altLang="ko-KR" sz="1600" dirty="0"/>
              <a:t>o</a:t>
            </a:r>
            <a:r>
              <a:rPr lang="ko-KR" altLang="en-US" sz="1600" dirty="0"/>
              <a:t>의 </a:t>
            </a:r>
            <a:r>
              <a:rPr lang="en-US" altLang="ko-KR" sz="1600" dirty="0"/>
              <a:t>attention </a:t>
            </a:r>
            <a:r>
              <a:rPr lang="ko-KR" altLang="en-US" sz="1600" dirty="0"/>
              <a:t>가중치</a:t>
            </a:r>
            <a:endParaRPr lang="en-US" altLang="ko-KR" sz="1600" dirty="0"/>
          </a:p>
          <a:p>
            <a:pPr indent="-277200" algn="just" fontAlgn="base">
              <a:lnSpc>
                <a:spcPct val="150000"/>
              </a:lnSpc>
            </a:pP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Causality prediction</a:t>
            </a:r>
          </a:p>
          <a:p>
            <a:pPr marL="855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e1,e2</a:t>
            </a:r>
            <a:r>
              <a:rPr lang="ko-KR" altLang="en-US" sz="1600" dirty="0"/>
              <a:t>의 인과관계 확률 계산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76754-251B-4544-8FB2-778DE75B6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77" r="6135"/>
          <a:stretch/>
        </p:blipFill>
        <p:spPr>
          <a:xfrm>
            <a:off x="8948613" y="2781603"/>
            <a:ext cx="2984097" cy="12474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CC5D2E-EE5C-4FBF-8876-ED7F6F9B313A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02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Result Analysis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2034E3-9F63-45E8-B72F-B0DA5449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4" y="1054722"/>
            <a:ext cx="5188986" cy="242291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3F43E8-3EE8-41B1-85B7-C53D337B1B5F}"/>
              </a:ext>
            </a:extLst>
          </p:cNvPr>
          <p:cNvGraphicFramePr>
            <a:graphicFrameLocks noGrp="1"/>
          </p:cNvGraphicFramePr>
          <p:nvPr/>
        </p:nvGraphicFramePr>
        <p:xfrm>
          <a:off x="5247007" y="1054722"/>
          <a:ext cx="6581180" cy="10933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402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</a:t>
                      </a:r>
                      <a:r>
                        <a:rPr lang="en-US" altLang="ko-KR" sz="900" kern="1200" dirty="0"/>
                        <a:t>context</a:t>
                      </a:r>
                      <a:endParaRPr lang="ko-KR" altLang="en-US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5.08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7.8</a:t>
                      </a:r>
                      <a:endParaRPr lang="ko-KR" altLang="en-US" sz="90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28.21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63.51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816CF2-4623-47AB-AE11-896E280A5407}"/>
              </a:ext>
            </a:extLst>
          </p:cNvPr>
          <p:cNvGraphicFramePr>
            <a:graphicFrameLocks noGrp="1"/>
          </p:cNvGraphicFramePr>
          <p:nvPr/>
        </p:nvGraphicFramePr>
        <p:xfrm>
          <a:off x="5247007" y="2305035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91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Attention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9.09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8.86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32.72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61.81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60.28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17FAFD-B1A8-4D82-8AB0-C1F930761E10}"/>
              </a:ext>
            </a:extLst>
          </p:cNvPr>
          <p:cNvGraphicFramePr>
            <a:graphicFrameLocks noGrp="1"/>
          </p:cNvGraphicFramePr>
          <p:nvPr/>
        </p:nvGraphicFramePr>
        <p:xfrm>
          <a:off x="5247006" y="3587642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351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Resnet as</a:t>
                      </a:r>
                    </a:p>
                    <a:p>
                      <a:pPr latinLnBrk="1"/>
                      <a:r>
                        <a:rPr lang="en-US" altLang="ko-KR" sz="900" dirty="0"/>
                        <a:t>Context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18.18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8.15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22.03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33.33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54.54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31.91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63.51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54.23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66.66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60.63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F69A68F-E553-494D-97FB-56A990824CE4}"/>
              </a:ext>
            </a:extLst>
          </p:cNvPr>
          <p:cNvGraphicFramePr>
            <a:graphicFrameLocks noGrp="1"/>
          </p:cNvGraphicFramePr>
          <p:nvPr/>
        </p:nvGraphicFramePr>
        <p:xfrm>
          <a:off x="5247006" y="4972780"/>
          <a:ext cx="6735400" cy="9427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560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5.40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8.47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11.11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6.02/ 6.3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28.81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33.33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r>
                        <a:rPr lang="en-US" altLang="ko-KR" sz="900" dirty="0"/>
                        <a:t>/ 28.72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61.48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66.66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r>
                        <a:rPr lang="en-US" altLang="ko-KR" sz="900" dirty="0"/>
                        <a:t>/ 56.02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6AEB81-79FD-45D1-920F-035D5C649680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671813-F85C-4811-A545-E81F6A7EB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774449"/>
              </p:ext>
            </p:extLst>
          </p:nvPr>
        </p:nvGraphicFramePr>
        <p:xfrm>
          <a:off x="968052" y="4458878"/>
          <a:ext cx="2001392" cy="1344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00696">
                  <a:extLst>
                    <a:ext uri="{9D8B030D-6E8A-4147-A177-3AD203B41FA5}">
                      <a16:colId xmlns:a16="http://schemas.microsoft.com/office/drawing/2014/main" val="3586809073"/>
                    </a:ext>
                  </a:extLst>
                </a:gridCol>
                <a:gridCol w="1000696">
                  <a:extLst>
                    <a:ext uri="{9D8B030D-6E8A-4147-A177-3AD203B41FA5}">
                      <a16:colId xmlns:a16="http://schemas.microsoft.com/office/drawing/2014/main" val="1314510692"/>
                    </a:ext>
                  </a:extLst>
                </a:gridCol>
              </a:tblGrid>
              <a:tr h="71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79998"/>
                  </a:ext>
                </a:extLst>
              </a:tr>
              <a:tr h="625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o2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70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0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Result Analysis </a:t>
            </a:r>
            <a:endParaRPr lang="ko-KR" altLang="en-US" sz="2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A927F9-1AE4-4FBF-84CD-BD53F121DCD7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016162-ECC5-40BF-9DA1-059FF0C18407}"/>
              </a:ext>
            </a:extLst>
          </p:cNvPr>
          <p:cNvSpPr/>
          <p:nvPr/>
        </p:nvSpPr>
        <p:spPr>
          <a:xfrm>
            <a:off x="3953968" y="1109033"/>
            <a:ext cx="8059533" cy="32008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800" dirty="0" err="1"/>
              <a:t>image</a:t>
            </a:r>
            <a:r>
              <a:rPr lang="ko-KR" altLang="en-US" sz="800" dirty="0"/>
              <a:t> 1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(0.7971,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’}]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5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(0.7971,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’},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(0.7946,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water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move</a:t>
            </a:r>
            <a:r>
              <a:rPr lang="ko-KR" altLang="en-US" sz="800" dirty="0"/>
              <a:t> </a:t>
            </a:r>
            <a:r>
              <a:rPr lang="ko-KR" altLang="en-US" sz="800" dirty="0" err="1"/>
              <a:t>around</a:t>
            </a:r>
            <a:r>
              <a:rPr lang="ko-KR" altLang="en-US" sz="800" dirty="0"/>
              <a:t> </a:t>
            </a:r>
            <a:r>
              <a:rPr lang="ko-KR" altLang="en-US" sz="800" dirty="0" err="1"/>
              <a:t>him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(0.7937,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lot</a:t>
            </a:r>
            <a:r>
              <a:rPr lang="ko-KR" altLang="en-US" sz="800" dirty="0"/>
              <a:t> of </a:t>
            </a:r>
            <a:r>
              <a:rPr lang="ko-KR" altLang="en-US" sz="800" dirty="0" err="1"/>
              <a:t>splashing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noise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(0.7891,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Increased</a:t>
            </a:r>
            <a:r>
              <a:rPr lang="ko-KR" altLang="en-US" sz="800" dirty="0"/>
              <a:t> </a:t>
            </a:r>
            <a:r>
              <a:rPr lang="ko-KR" altLang="en-US" sz="800" dirty="0" err="1"/>
              <a:t>heart</a:t>
            </a:r>
            <a:r>
              <a:rPr lang="ko-KR" altLang="en-US" sz="800" dirty="0"/>
              <a:t> </a:t>
            </a:r>
            <a:r>
              <a:rPr lang="ko-KR" altLang="en-US" sz="800" dirty="0" err="1"/>
              <a:t>rate</a:t>
            </a:r>
            <a:r>
              <a:rPr lang="ko-KR" altLang="en-US" sz="800" dirty="0"/>
              <a:t>’},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(0.7574,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become</a:t>
            </a:r>
            <a:r>
              <a:rPr lang="ko-KR" altLang="en-US" sz="800" dirty="0"/>
              <a:t> </a:t>
            </a:r>
            <a:r>
              <a:rPr lang="ko-KR" altLang="en-US" sz="800" dirty="0" err="1"/>
              <a:t>tired</a:t>
            </a:r>
            <a:r>
              <a:rPr lang="ko-KR" altLang="en-US" sz="800" dirty="0"/>
              <a:t>’}]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10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(0.7971,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(0.7946,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water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move</a:t>
            </a:r>
            <a:r>
              <a:rPr lang="ko-KR" altLang="en-US" sz="800" dirty="0"/>
              <a:t> </a:t>
            </a:r>
            <a:r>
              <a:rPr lang="ko-KR" altLang="en-US" sz="800" dirty="0" err="1"/>
              <a:t>around</a:t>
            </a:r>
            <a:r>
              <a:rPr lang="ko-KR" altLang="en-US" sz="800" dirty="0"/>
              <a:t> </a:t>
            </a:r>
            <a:r>
              <a:rPr lang="ko-KR" altLang="en-US" sz="800" dirty="0" err="1"/>
              <a:t>him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(0.7937,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lot</a:t>
            </a:r>
            <a:r>
              <a:rPr lang="ko-KR" altLang="en-US" sz="800" dirty="0"/>
              <a:t> of </a:t>
            </a:r>
            <a:r>
              <a:rPr lang="ko-KR" altLang="en-US" sz="800" dirty="0" err="1"/>
              <a:t>splashing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noise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(0.7891,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Increased</a:t>
            </a:r>
            <a:r>
              <a:rPr lang="ko-KR" altLang="en-US" sz="800" dirty="0"/>
              <a:t> </a:t>
            </a:r>
            <a:r>
              <a:rPr lang="ko-KR" altLang="en-US" sz="800" dirty="0" err="1"/>
              <a:t>heart</a:t>
            </a:r>
            <a:r>
              <a:rPr lang="ko-KR" altLang="en-US" sz="800" dirty="0"/>
              <a:t> </a:t>
            </a:r>
            <a:r>
              <a:rPr lang="ko-KR" altLang="en-US" sz="800" dirty="0" err="1"/>
              <a:t>rate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(0.7574,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become</a:t>
            </a:r>
            <a:r>
              <a:rPr lang="ko-KR" altLang="en-US" sz="800" dirty="0"/>
              <a:t> </a:t>
            </a:r>
            <a:r>
              <a:rPr lang="ko-KR" altLang="en-US" sz="800" dirty="0" err="1"/>
              <a:t>tired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1000" b="1" i="1" dirty="0"/>
              <a:t>{'</a:t>
            </a:r>
            <a:r>
              <a:rPr lang="ko-KR" altLang="en-US" sz="1000" b="1" i="1" dirty="0" err="1"/>
              <a:t>True_score</a:t>
            </a:r>
            <a:r>
              <a:rPr lang="ko-KR" altLang="en-US" sz="1000" b="1" i="1" dirty="0"/>
              <a:t>': </a:t>
            </a:r>
            <a:r>
              <a:rPr lang="ko-KR" altLang="en-US" sz="1000" b="1" i="1" dirty="0" err="1"/>
              <a:t>tensor</a:t>
            </a:r>
            <a:r>
              <a:rPr lang="ko-KR" altLang="en-US" sz="1000" b="1" i="1" dirty="0"/>
              <a:t>(</a:t>
            </a:r>
            <a:r>
              <a:rPr lang="ko-KR" altLang="en-US" sz="1000" b="1" i="1" dirty="0">
                <a:highlight>
                  <a:srgbClr val="FFC000"/>
                </a:highlight>
              </a:rPr>
              <a:t>0.7242, </a:t>
            </a:r>
            <a:r>
              <a:rPr lang="ko-KR" altLang="en-US" sz="1000" b="1" i="1" dirty="0" err="1"/>
              <a:t>device</a:t>
            </a:r>
            <a:r>
              <a:rPr lang="ko-KR" altLang="en-US" sz="1000" b="1" i="1" dirty="0"/>
              <a:t>='cuda:0'), </a:t>
            </a:r>
            <a:r>
              <a:rPr lang="ko-KR" altLang="en-US" sz="1000" b="1" i="1" dirty="0">
                <a:highlight>
                  <a:srgbClr val="577EB8"/>
                </a:highlight>
              </a:rPr>
              <a:t>'</a:t>
            </a:r>
            <a:r>
              <a:rPr lang="ko-KR" altLang="en-US" sz="1000" b="1" i="1" dirty="0" err="1">
                <a:highlight>
                  <a:srgbClr val="577EB8"/>
                </a:highlight>
              </a:rPr>
              <a:t>label</a:t>
            </a:r>
            <a:r>
              <a:rPr lang="ko-KR" altLang="en-US" sz="1000" b="1" i="1" dirty="0">
                <a:highlight>
                  <a:srgbClr val="577EB8"/>
                </a:highlight>
              </a:rPr>
              <a:t>': 1, </a:t>
            </a:r>
            <a:r>
              <a:rPr lang="ko-KR" altLang="en-US" sz="1000" b="1" i="1" dirty="0">
                <a:solidFill>
                  <a:srgbClr val="C00000"/>
                </a:solidFill>
              </a:rPr>
              <a:t>＇ e1': '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Swim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team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practice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laps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at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the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pool</a:t>
            </a:r>
            <a:r>
              <a:rPr lang="ko-KR" altLang="en-US" sz="1000" b="1" i="1" dirty="0">
                <a:solidFill>
                  <a:srgbClr val="C00000"/>
                </a:solidFill>
              </a:rPr>
              <a:t>', 'e2': '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Swimmers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to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be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wet</a:t>
            </a:r>
            <a:r>
              <a:rPr lang="ko-KR" altLang="en-US" sz="1000" b="1" i="1" dirty="0">
                <a:solidFill>
                  <a:srgbClr val="C00000"/>
                </a:solidFill>
              </a:rPr>
              <a:t>’}</a:t>
            </a:r>
            <a:r>
              <a:rPr lang="ko-KR" altLang="en-US" sz="1000" b="1" i="1" dirty="0"/>
              <a:t>, </a:t>
            </a:r>
            <a:endParaRPr lang="en-US" altLang="ko-KR" sz="1000" b="1" i="1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(0.7061,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Faster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skills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(0.6922,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men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become</a:t>
            </a:r>
            <a:r>
              <a:rPr lang="ko-KR" altLang="en-US" sz="800" dirty="0"/>
              <a:t> </a:t>
            </a:r>
            <a:r>
              <a:rPr lang="ko-KR" altLang="en-US" sz="800" dirty="0" err="1"/>
              <a:t>better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swimmers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(0.6493,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stay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their</a:t>
            </a:r>
            <a:r>
              <a:rPr lang="ko-KR" altLang="en-US" sz="800" dirty="0"/>
              <a:t> </a:t>
            </a:r>
            <a:r>
              <a:rPr lang="ko-KR" altLang="en-US" sz="800" dirty="0" err="1"/>
              <a:t>lanes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try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win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race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(0.6399,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swimmers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as</a:t>
            </a:r>
            <a:r>
              <a:rPr lang="ko-KR" altLang="en-US" sz="800" dirty="0"/>
              <a:t> </a:t>
            </a:r>
            <a:r>
              <a:rPr lang="ko-KR" altLang="en-US" sz="800" dirty="0" err="1"/>
              <a:t>fast</a:t>
            </a:r>
            <a:r>
              <a:rPr lang="ko-KR" altLang="en-US" sz="800" dirty="0"/>
              <a:t> </a:t>
            </a:r>
            <a:r>
              <a:rPr lang="ko-KR" altLang="en-US" sz="800" dirty="0" err="1"/>
              <a:t>as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can</a:t>
            </a:r>
            <a:r>
              <a:rPr lang="ko-KR" altLang="en-US" sz="800" dirty="0"/>
              <a:t>’}]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b="1" dirty="0" err="1"/>
              <a:t>Positive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event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in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top</a:t>
            </a:r>
            <a:r>
              <a:rPr lang="ko-KR" altLang="en-US" sz="800" b="1" dirty="0"/>
              <a:t> 10 </a:t>
            </a:r>
            <a:r>
              <a:rPr lang="ko-KR" altLang="en-US" sz="800" b="1" dirty="0" err="1"/>
              <a:t>prediction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list</a:t>
            </a:r>
            <a:r>
              <a:rPr lang="ko-KR" altLang="en-US" sz="800" b="1" dirty="0"/>
              <a:t> event_1 = </a:t>
            </a:r>
            <a:r>
              <a:rPr lang="ko-KR" altLang="en-US" sz="800" b="1" dirty="0" err="1"/>
              <a:t>Swim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team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practice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laps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at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the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pool</a:t>
            </a:r>
            <a:r>
              <a:rPr lang="ko-KR" altLang="en-US" sz="800" b="1" dirty="0"/>
              <a:t> / event2 = </a:t>
            </a:r>
            <a:r>
              <a:rPr lang="ko-KR" altLang="en-US" sz="800" b="1" dirty="0" err="1"/>
              <a:t>Swimmers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be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wet</a:t>
            </a:r>
            <a:r>
              <a:rPr lang="ko-KR" altLang="en-US" sz="800" b="1" dirty="0"/>
              <a:t> </a:t>
            </a:r>
            <a:endParaRPr lang="en-US" altLang="ko-KR" sz="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21DC8-5C4F-499B-BAE4-1F87B68EC4C8}"/>
              </a:ext>
            </a:extLst>
          </p:cNvPr>
          <p:cNvSpPr/>
          <p:nvPr/>
        </p:nvSpPr>
        <p:spPr>
          <a:xfrm>
            <a:off x="3953968" y="4467297"/>
            <a:ext cx="8059533" cy="20928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800" dirty="0" err="1"/>
              <a:t>image</a:t>
            </a:r>
            <a:r>
              <a:rPr lang="ko-KR" altLang="en-US" sz="800" dirty="0"/>
              <a:t> 2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(0.8101,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’}]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5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(0.8101,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(0.8081,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water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move</a:t>
            </a:r>
            <a:r>
              <a:rPr lang="ko-KR" altLang="en-US" sz="800" dirty="0"/>
              <a:t> </a:t>
            </a:r>
            <a:r>
              <a:rPr lang="ko-KR" altLang="en-US" sz="800" dirty="0" err="1"/>
              <a:t>around</a:t>
            </a:r>
            <a:r>
              <a:rPr lang="ko-KR" altLang="en-US" sz="800" dirty="0"/>
              <a:t> </a:t>
            </a:r>
            <a:r>
              <a:rPr lang="ko-KR" altLang="en-US" sz="800" dirty="0" err="1"/>
              <a:t>him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(0.8068,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lot</a:t>
            </a:r>
            <a:r>
              <a:rPr lang="ko-KR" altLang="en-US" sz="800" dirty="0"/>
              <a:t> of </a:t>
            </a:r>
            <a:r>
              <a:rPr lang="ko-KR" altLang="en-US" sz="800" dirty="0" err="1"/>
              <a:t>splashing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noise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(0.8028,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Increased</a:t>
            </a:r>
            <a:r>
              <a:rPr lang="ko-KR" altLang="en-US" sz="800" dirty="0"/>
              <a:t> </a:t>
            </a:r>
            <a:r>
              <a:rPr lang="ko-KR" altLang="en-US" sz="800" dirty="0" err="1"/>
              <a:t>heart</a:t>
            </a:r>
            <a:r>
              <a:rPr lang="ko-KR" altLang="en-US" sz="800" dirty="0"/>
              <a:t> </a:t>
            </a:r>
            <a:r>
              <a:rPr lang="ko-KR" altLang="en-US" sz="800" dirty="0" err="1"/>
              <a:t>rate</a:t>
            </a:r>
            <a:r>
              <a:rPr lang="ko-KR" altLang="en-US" sz="800" dirty="0"/>
              <a:t>’},</a:t>
            </a:r>
            <a:endParaRPr lang="en-US" altLang="ko-KR" sz="800" dirty="0"/>
          </a:p>
          <a:p>
            <a:r>
              <a:rPr lang="ko-KR" altLang="en-US" sz="900" b="1" i="1" dirty="0"/>
              <a:t>{'</a:t>
            </a:r>
            <a:r>
              <a:rPr lang="ko-KR" altLang="en-US" sz="900" b="1" i="1" dirty="0" err="1"/>
              <a:t>True_score</a:t>
            </a:r>
            <a:r>
              <a:rPr lang="ko-KR" altLang="en-US" sz="900" b="1" i="1" dirty="0"/>
              <a:t>': </a:t>
            </a:r>
            <a:r>
              <a:rPr lang="ko-KR" altLang="en-US" sz="900" b="1" i="1" dirty="0" err="1"/>
              <a:t>tensor</a:t>
            </a:r>
            <a:r>
              <a:rPr lang="ko-KR" altLang="en-US" sz="900" b="1" i="1" dirty="0"/>
              <a:t>(</a:t>
            </a:r>
            <a:r>
              <a:rPr lang="ko-KR" altLang="en-US" sz="900" b="1" i="1" dirty="0">
                <a:highlight>
                  <a:srgbClr val="FFC000"/>
                </a:highlight>
              </a:rPr>
              <a:t>0.7734</a:t>
            </a:r>
            <a:r>
              <a:rPr lang="ko-KR" altLang="en-US" sz="900" b="1" i="1" dirty="0"/>
              <a:t>, </a:t>
            </a:r>
            <a:r>
              <a:rPr lang="ko-KR" altLang="en-US" sz="900" b="1" i="1" dirty="0" err="1"/>
              <a:t>device</a:t>
            </a:r>
            <a:r>
              <a:rPr lang="ko-KR" altLang="en-US" sz="900" b="1" i="1" dirty="0"/>
              <a:t>='cuda:0'), </a:t>
            </a:r>
            <a:r>
              <a:rPr lang="ko-KR" altLang="en-US" sz="900" b="1" i="1" dirty="0">
                <a:highlight>
                  <a:srgbClr val="577EB8"/>
                </a:highlight>
              </a:rPr>
              <a:t>'</a:t>
            </a:r>
            <a:r>
              <a:rPr lang="ko-KR" altLang="en-US" sz="900" b="1" i="1" dirty="0" err="1">
                <a:highlight>
                  <a:srgbClr val="577EB8"/>
                </a:highlight>
              </a:rPr>
              <a:t>label</a:t>
            </a:r>
            <a:r>
              <a:rPr lang="ko-KR" altLang="en-US" sz="900" b="1" i="1" dirty="0">
                <a:highlight>
                  <a:srgbClr val="577EB8"/>
                </a:highlight>
              </a:rPr>
              <a:t>': 1,  </a:t>
            </a:r>
            <a:r>
              <a:rPr lang="ko-KR" altLang="en-US" sz="1000" b="1" i="1" dirty="0">
                <a:solidFill>
                  <a:srgbClr val="C00000"/>
                </a:solidFill>
              </a:rPr>
              <a:t>'e1': '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A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man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swimming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lengths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in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a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pool</a:t>
            </a:r>
            <a:r>
              <a:rPr lang="ko-KR" altLang="en-US" sz="1000" b="1" i="1" dirty="0">
                <a:solidFill>
                  <a:srgbClr val="C00000"/>
                </a:solidFill>
              </a:rPr>
              <a:t>', 'e2': 'The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man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to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become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tired</a:t>
            </a:r>
            <a:r>
              <a:rPr lang="ko-KR" altLang="en-US" sz="1000" b="1" i="1" dirty="0">
                <a:solidFill>
                  <a:srgbClr val="C00000"/>
                </a:solidFill>
              </a:rPr>
              <a:t>’}] </a:t>
            </a:r>
            <a:endParaRPr lang="en-US" altLang="ko-KR" sz="900" b="1" i="1" dirty="0">
              <a:solidFill>
                <a:srgbClr val="C00000"/>
              </a:solidFill>
            </a:endParaRPr>
          </a:p>
          <a:p>
            <a:endParaRPr lang="en-US" altLang="ko-KR" sz="800" dirty="0"/>
          </a:p>
          <a:p>
            <a:r>
              <a:rPr lang="ko-KR" altLang="en-US" sz="800" b="1" dirty="0" err="1"/>
              <a:t>Positive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event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in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top</a:t>
            </a:r>
            <a:r>
              <a:rPr lang="ko-KR" altLang="en-US" sz="800" b="1" dirty="0"/>
              <a:t> 5 </a:t>
            </a:r>
            <a:r>
              <a:rPr lang="ko-KR" altLang="en-US" sz="800" b="1" dirty="0" err="1"/>
              <a:t>prediction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list</a:t>
            </a:r>
            <a:r>
              <a:rPr lang="ko-KR" altLang="en-US" sz="800" b="1" dirty="0"/>
              <a:t> event_1 = </a:t>
            </a:r>
            <a:r>
              <a:rPr lang="ko-KR" altLang="en-US" sz="800" b="1" dirty="0" err="1"/>
              <a:t>A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man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swimming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lengths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in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a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pool</a:t>
            </a:r>
            <a:r>
              <a:rPr lang="ko-KR" altLang="en-US" sz="800" b="1" dirty="0"/>
              <a:t> / event2 = The </a:t>
            </a:r>
            <a:r>
              <a:rPr lang="ko-KR" altLang="en-US" sz="800" b="1" dirty="0" err="1"/>
              <a:t>man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become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tired</a:t>
            </a:r>
            <a:r>
              <a:rPr lang="ko-KR" altLang="en-US" sz="800" b="1" dirty="0"/>
              <a:t> </a:t>
            </a:r>
            <a:endParaRPr lang="en-US" altLang="ko-KR" sz="800" b="1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10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</a:t>
            </a:r>
            <a:endParaRPr lang="en-US" altLang="ko-KR" sz="800" dirty="0"/>
          </a:p>
          <a:p>
            <a:r>
              <a:rPr lang="en-US" altLang="ko-KR" sz="800" dirty="0"/>
              <a:t>…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F2D32A-75B3-4211-B5C7-E2A21FB8C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9" y="1404752"/>
            <a:ext cx="1132286" cy="1132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F9F1F6-DBD5-4BFB-A2A4-01F3C31CA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29" y="1404752"/>
            <a:ext cx="1132286" cy="1132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9DDDA3-C1DD-4C33-B5B1-84053B6A8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39" y="2756235"/>
            <a:ext cx="1132286" cy="11322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DFB219-61E2-4765-8DC4-7D6B7EB47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013" y="2756235"/>
            <a:ext cx="1132286" cy="1132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90EACF-239F-47FE-A84D-719AAD019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39" y="4127292"/>
            <a:ext cx="1132286" cy="11322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642A72-96C7-4E75-B81F-63C6CE4CD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3" y="4127292"/>
            <a:ext cx="1132286" cy="11322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77528E-714B-40FB-B5FA-CBC9D1E67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9" y="5537859"/>
            <a:ext cx="1132286" cy="11322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2B5A3B-531C-4EDD-BF96-8DE07CC5BC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29" y="5537858"/>
            <a:ext cx="1132286" cy="113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16FE72-EA25-4395-BBA3-E810586CFECF}"/>
              </a:ext>
            </a:extLst>
          </p:cNvPr>
          <p:cNvSpPr txBox="1"/>
          <p:nvPr/>
        </p:nvSpPr>
        <p:spPr>
          <a:xfrm>
            <a:off x="657726" y="987874"/>
            <a:ext cx="52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B6C925-6B10-4FEE-B384-1BC68C39605B}"/>
              </a:ext>
            </a:extLst>
          </p:cNvPr>
          <p:cNvSpPr txBox="1"/>
          <p:nvPr/>
        </p:nvSpPr>
        <p:spPr>
          <a:xfrm>
            <a:off x="1868905" y="1000889"/>
            <a:ext cx="52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E830277-46D3-4FCE-8CB2-DCDC45B3404D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 flipV="1">
            <a:off x="2661299" y="2709471"/>
            <a:ext cx="1292669" cy="61290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AD7DB7-3B2B-4B60-8853-FEEB58F9B255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2661299" y="4693435"/>
            <a:ext cx="1292669" cy="8203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7441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</TotalTime>
  <Words>3771</Words>
  <Application>Microsoft Office PowerPoint</Application>
  <PresentationFormat>와이드스크린</PresentationFormat>
  <Paragraphs>661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Apple SD Gothic Neo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kjy</dc:creator>
  <cp:lastModifiedBy>김 예진</cp:lastModifiedBy>
  <cp:revision>142</cp:revision>
  <dcterms:created xsi:type="dcterms:W3CDTF">2021-08-23T05:46:37Z</dcterms:created>
  <dcterms:modified xsi:type="dcterms:W3CDTF">2021-08-30T16:15:20Z</dcterms:modified>
</cp:coreProperties>
</file>